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4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6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7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8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19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0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1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2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1" r:id="rId3"/>
    <p:sldMasterId id="2147483706" r:id="rId4"/>
    <p:sldMasterId id="2147483721" r:id="rId5"/>
    <p:sldMasterId id="2147483736" r:id="rId6"/>
    <p:sldMasterId id="2147483751" r:id="rId7"/>
    <p:sldMasterId id="2147483766" r:id="rId8"/>
    <p:sldMasterId id="2147483781" r:id="rId9"/>
    <p:sldMasterId id="2147483836" r:id="rId10"/>
    <p:sldMasterId id="2147483851" r:id="rId11"/>
    <p:sldMasterId id="2147483886" r:id="rId12"/>
    <p:sldMasterId id="2147483901" r:id="rId13"/>
    <p:sldMasterId id="2147483921" r:id="rId14"/>
    <p:sldMasterId id="2147483936" r:id="rId15"/>
    <p:sldMasterId id="2147483951" r:id="rId16"/>
    <p:sldMasterId id="2147483966" r:id="rId17"/>
    <p:sldMasterId id="2147483986" r:id="rId18"/>
    <p:sldMasterId id="2147484001" r:id="rId19"/>
    <p:sldMasterId id="2147484016" r:id="rId20"/>
    <p:sldMasterId id="2147484031" r:id="rId21"/>
    <p:sldMasterId id="2147484051" r:id="rId22"/>
    <p:sldMasterId id="2147484066" r:id="rId23"/>
  </p:sldMasterIdLst>
  <p:notesMasterIdLst>
    <p:notesMasterId r:id="rId55"/>
  </p:notesMasterIdLst>
  <p:sldIdLst>
    <p:sldId id="256" r:id="rId24"/>
    <p:sldId id="260" r:id="rId25"/>
    <p:sldId id="261" r:id="rId26"/>
    <p:sldId id="263" r:id="rId27"/>
    <p:sldId id="293" r:id="rId28"/>
    <p:sldId id="262" r:id="rId29"/>
    <p:sldId id="264" r:id="rId30"/>
    <p:sldId id="265" r:id="rId31"/>
    <p:sldId id="266" r:id="rId32"/>
    <p:sldId id="267" r:id="rId33"/>
    <p:sldId id="287" r:id="rId34"/>
    <p:sldId id="268" r:id="rId35"/>
    <p:sldId id="291" r:id="rId36"/>
    <p:sldId id="271" r:id="rId37"/>
    <p:sldId id="272" r:id="rId38"/>
    <p:sldId id="288" r:id="rId39"/>
    <p:sldId id="274" r:id="rId40"/>
    <p:sldId id="275" r:id="rId41"/>
    <p:sldId id="276" r:id="rId42"/>
    <p:sldId id="289" r:id="rId43"/>
    <p:sldId id="277" r:id="rId44"/>
    <p:sldId id="290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9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5675-016B-4687-869A-0FAA247B3090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DC1D-B039-4B46-9D3D-ABD0BD613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8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DF647010-4032-4F84-B5DA-3E1D81507E37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B792FC6-378E-42E4-9C7E-B3FFCADD74B6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7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1F112F36-EAE7-4B80-BC2B-3D6C6AC6FFA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8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C088E07-01D0-4388-B367-3AE8A499083D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8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7DB3B264-4CBA-49AB-AF15-026D6E70A23B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8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86D416E-44F7-414F-BA99-C70B5AE05ABB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9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941F4423-0770-4F5B-A976-77321799A549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9C8CAA-A70C-4964-8990-814956EE0935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8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CDE351EB-1798-45EE-9ECE-57EEFA0765A9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8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90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223FAD-CD79-481D-B9EE-F246ADA74228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9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D4761F46-891C-477D-8F36-0CD21476635A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99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E402F04-AE98-46FE-829E-0B59CFA88999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0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6F822244-7224-4328-B03B-A970C2E78952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09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50D15B8-0E62-4C13-978E-CD878ECB9517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5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BE83E8E8-93CE-4B35-8624-E798BCA0FF38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19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20754E8-3179-4997-A84A-A1766F4D7CC8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hangingPunct="1"/>
            <a:fld id="{31F4CD97-4992-4497-A06A-CB884B90D102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29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979D65-301E-4002-AC19-2E25E6DDFFB0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6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376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4209"/>
      </p:ext>
    </p:extLst>
  </p:cSld>
  <p:clrMapOvr>
    <a:masterClrMapping/>
  </p:clrMapOvr>
  <p:transition spd="slow">
    <p:wheel spokes="8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28257"/>
      </p:ext>
    </p:extLst>
  </p:cSld>
  <p:clrMapOvr>
    <a:masterClrMapping/>
  </p:clrMapOvr>
  <p:transition spd="slow">
    <p:wheel spokes="8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92930"/>
      </p:ext>
    </p:extLst>
  </p:cSld>
  <p:clrMapOvr>
    <a:masterClrMapping/>
  </p:clrMapOvr>
  <p:transition spd="slow">
    <p:wheel spokes="8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6856"/>
      </p:ext>
    </p:extLst>
  </p:cSld>
  <p:clrMapOvr>
    <a:masterClrMapping/>
  </p:clrMapOvr>
  <p:transition spd="slow">
    <p:wheel spokes="8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5201"/>
      </p:ext>
    </p:extLst>
  </p:cSld>
  <p:clrMapOvr>
    <a:masterClrMapping/>
  </p:clrMapOvr>
  <p:transition spd="slow">
    <p:wheel spokes="8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1192"/>
      </p:ext>
    </p:extLst>
  </p:cSld>
  <p:clrMapOvr>
    <a:masterClrMapping/>
  </p:clrMapOvr>
  <p:transition spd="slow">
    <p:wheel spokes="8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7341"/>
      </p:ext>
    </p:extLst>
  </p:cSld>
  <p:clrMapOvr>
    <a:masterClrMapping/>
  </p:clrMapOvr>
  <p:transition spd="slow"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58353"/>
      </p:ext>
    </p:extLst>
  </p:cSld>
  <p:clrMapOvr>
    <a:masterClrMapping/>
  </p:clrMapOvr>
  <p:transition spd="slow"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69602"/>
      </p:ext>
    </p:extLst>
  </p:cSld>
  <p:clrMapOvr>
    <a:masterClrMapping/>
  </p:clrMapOvr>
  <p:transition spd="slow"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08574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061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87715"/>
      </p:ext>
    </p:extLst>
  </p:cSld>
  <p:clrMapOvr>
    <a:masterClrMapping/>
  </p:clrMapOvr>
  <p:transition spd="slow">
    <p:wheel spokes="8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65423"/>
      </p:ext>
    </p:extLst>
  </p:cSld>
  <p:clrMapOvr>
    <a:masterClrMapping/>
  </p:clrMapOvr>
  <p:transition spd="slow">
    <p:wheel spokes="8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900"/>
      </p:ext>
    </p:extLst>
  </p:cSld>
  <p:clrMapOvr>
    <a:masterClrMapping/>
  </p:clrMapOvr>
  <p:transition spd="slow">
    <p:wheel spokes="8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30435"/>
      </p:ext>
    </p:extLst>
  </p:cSld>
  <p:clrMapOvr>
    <a:masterClrMapping/>
  </p:clrMapOvr>
  <p:transition spd="slow">
    <p:wheel spokes="8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89588"/>
      </p:ext>
    </p:extLst>
  </p:cSld>
  <p:clrMapOvr>
    <a:masterClrMapping/>
  </p:clrMapOvr>
  <p:transition spd="slow">
    <p:wheel spokes="8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02298"/>
      </p:ext>
    </p:extLst>
  </p:cSld>
  <p:clrMapOvr>
    <a:masterClrMapping/>
  </p:clrMapOvr>
  <p:transition spd="slow">
    <p:wheel spokes="8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11745"/>
      </p:ext>
    </p:extLst>
  </p:cSld>
  <p:clrMapOvr>
    <a:masterClrMapping/>
  </p:clrMapOvr>
  <p:transition spd="slow">
    <p:wheel spokes="8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30713"/>
      </p:ext>
    </p:extLst>
  </p:cSld>
  <p:clrMapOvr>
    <a:masterClrMapping/>
  </p:clrMapOvr>
  <p:transition spd="slow">
    <p:wheel spokes="8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694"/>
      </p:ext>
    </p:extLst>
  </p:cSld>
  <p:clrMapOvr>
    <a:masterClrMapping/>
  </p:clrMapOvr>
  <p:transition spd="slow">
    <p:wheel spokes="8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93936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58070"/>
      </p:ext>
    </p:extLst>
  </p:cSld>
  <p:clrMapOvr>
    <a:masterClrMapping/>
  </p:clrMapOvr>
  <p:transition spd="slow">
    <p:wheel spokes="8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8869"/>
      </p:ext>
    </p:extLst>
  </p:cSld>
  <p:clrMapOvr>
    <a:masterClrMapping/>
  </p:clrMapOvr>
  <p:transition spd="slow">
    <p:wheel spokes="8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0519"/>
      </p:ext>
    </p:extLst>
  </p:cSld>
  <p:clrMapOvr>
    <a:masterClrMapping/>
  </p:clrMapOvr>
  <p:transition spd="slow">
    <p:wheel spokes="8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82363"/>
      </p:ext>
    </p:extLst>
  </p:cSld>
  <p:clrMapOvr>
    <a:masterClrMapping/>
  </p:clrMapOvr>
  <p:transition spd="slow">
    <p:wheel spokes="8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7889"/>
      </p:ext>
    </p:extLst>
  </p:cSld>
  <p:clrMapOvr>
    <a:masterClrMapping/>
  </p:clrMapOvr>
  <p:transition spd="slow">
    <p:wheel spokes="8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52168"/>
      </p:ext>
    </p:extLst>
  </p:cSld>
  <p:clrMapOvr>
    <a:masterClrMapping/>
  </p:clrMapOvr>
  <p:transition spd="slow">
    <p:wheel spokes="8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25137"/>
      </p:ext>
    </p:extLst>
  </p:cSld>
  <p:clrMapOvr>
    <a:masterClrMapping/>
  </p:clrMapOvr>
  <p:transition spd="slow">
    <p:wheel spokes="8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0692"/>
      </p:ext>
    </p:extLst>
  </p:cSld>
  <p:clrMapOvr>
    <a:masterClrMapping/>
  </p:clrMapOvr>
  <p:transition spd="slow">
    <p:wheel spokes="8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08701"/>
      </p:ext>
    </p:extLst>
  </p:cSld>
  <p:clrMapOvr>
    <a:masterClrMapping/>
  </p:clrMapOvr>
  <p:transition spd="slow">
    <p:wheel spokes="8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4140"/>
      </p:ext>
    </p:extLst>
  </p:cSld>
  <p:clrMapOvr>
    <a:masterClrMapping/>
  </p:clrMapOvr>
  <p:transition spd="slow">
    <p:wheel spokes="8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92526"/>
      </p:ext>
    </p:extLst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68744"/>
      </p:ext>
    </p:extLst>
  </p:cSld>
  <p:clrMapOvr>
    <a:masterClrMapping/>
  </p:clrMapOvr>
  <p:transition spd="slow">
    <p:wheel spokes="8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120"/>
      </p:ext>
    </p:extLst>
  </p:cSld>
  <p:clrMapOvr>
    <a:masterClrMapping/>
  </p:clrMapOvr>
  <p:transition spd="slow">
    <p:wheel spokes="8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872"/>
      </p:ext>
    </p:extLst>
  </p:cSld>
  <p:clrMapOvr>
    <a:masterClrMapping/>
  </p:clrMapOvr>
  <p:transition spd="slow">
    <p:wheel spokes="8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97651"/>
      </p:ext>
    </p:extLst>
  </p:cSld>
  <p:clrMapOvr>
    <a:masterClrMapping/>
  </p:clrMapOvr>
  <p:transition spd="slow">
    <p:wheel spokes="8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66985"/>
      </p:ext>
    </p:extLst>
  </p:cSld>
  <p:clrMapOvr>
    <a:masterClrMapping/>
  </p:clrMapOvr>
  <p:transition spd="slow">
    <p:wheel spokes="8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2514"/>
      </p:ext>
    </p:extLst>
  </p:cSld>
  <p:clrMapOvr>
    <a:masterClrMapping/>
  </p:clrMapOvr>
  <p:transition spd="slow">
    <p:wheel spokes="8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8746"/>
      </p:ext>
    </p:extLst>
  </p:cSld>
  <p:clrMapOvr>
    <a:masterClrMapping/>
  </p:clrMapOvr>
  <p:transition spd="slow">
    <p:wheel spokes="8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6875"/>
      </p:ext>
    </p:extLst>
  </p:cSld>
  <p:clrMapOvr>
    <a:masterClrMapping/>
  </p:clrMapOvr>
  <p:transition spd="slow">
    <p:wheel spokes="8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99487"/>
      </p:ext>
    </p:extLst>
  </p:cSld>
  <p:clrMapOvr>
    <a:masterClrMapping/>
  </p:clrMapOvr>
  <p:transition spd="slow">
    <p:wheel spokes="8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03332"/>
      </p:ext>
    </p:extLst>
  </p:cSld>
  <p:clrMapOvr>
    <a:masterClrMapping/>
  </p:clrMapOvr>
  <p:transition spd="slow">
    <p:wheel spokes="8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1855"/>
      </p:ext>
    </p:extLst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3118"/>
      </p:ext>
    </p:extLst>
  </p:cSld>
  <p:clrMapOvr>
    <a:masterClrMapping/>
  </p:clrMapOvr>
  <p:transition spd="slow">
    <p:wheel spokes="8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37511"/>
      </p:ext>
    </p:extLst>
  </p:cSld>
  <p:clrMapOvr>
    <a:masterClrMapping/>
  </p:clrMapOvr>
  <p:transition spd="slow">
    <p:wheel spokes="8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4347"/>
      </p:ext>
    </p:extLst>
  </p:cSld>
  <p:clrMapOvr>
    <a:masterClrMapping/>
  </p:clrMapOvr>
  <p:transition spd="slow">
    <p:wheel spokes="8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9076"/>
      </p:ext>
    </p:extLst>
  </p:cSld>
  <p:clrMapOvr>
    <a:masterClrMapping/>
  </p:clrMapOvr>
  <p:transition spd="slow">
    <p:wheel spokes="8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05397"/>
      </p:ext>
    </p:extLst>
  </p:cSld>
  <p:clrMapOvr>
    <a:masterClrMapping/>
  </p:clrMapOvr>
  <p:transition spd="slow">
    <p:wheel spokes="8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65982"/>
      </p:ext>
    </p:extLst>
  </p:cSld>
  <p:clrMapOvr>
    <a:masterClrMapping/>
  </p:clrMapOvr>
  <p:transition spd="slow">
    <p:wheel spokes="8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5349"/>
      </p:ext>
    </p:extLst>
  </p:cSld>
  <p:clrMapOvr>
    <a:masterClrMapping/>
  </p:clrMapOvr>
  <p:transition spd="slow">
    <p:wheel spokes="8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4976"/>
      </p:ext>
    </p:extLst>
  </p:cSld>
  <p:clrMapOvr>
    <a:masterClrMapping/>
  </p:clrMapOvr>
  <p:transition spd="slow">
    <p:wheel spokes="8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1732"/>
      </p:ext>
    </p:extLst>
  </p:cSld>
  <p:clrMapOvr>
    <a:masterClrMapping/>
  </p:clrMapOvr>
  <p:transition spd="slow">
    <p:wheel spokes="8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3297"/>
      </p:ext>
    </p:extLst>
  </p:cSld>
  <p:clrMapOvr>
    <a:masterClrMapping/>
  </p:clrMapOvr>
  <p:transition spd="slow">
    <p:wheel spokes="8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75085"/>
      </p:ext>
    </p:extLst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31600"/>
      </p:ext>
    </p:extLst>
  </p:cSld>
  <p:clrMapOvr>
    <a:masterClrMapping/>
  </p:clrMapOvr>
  <p:transition spd="slow">
    <p:wheel spokes="8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07774"/>
      </p:ext>
    </p:extLst>
  </p:cSld>
  <p:clrMapOvr>
    <a:masterClrMapping/>
  </p:clrMapOvr>
  <p:transition spd="slow">
    <p:wheel spokes="8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14736"/>
      </p:ext>
    </p:extLst>
  </p:cSld>
  <p:clrMapOvr>
    <a:masterClrMapping/>
  </p:clrMapOvr>
  <p:transition spd="slow">
    <p:wheel spokes="8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DB7CB-DB32-4B22-A579-45AF32CEBF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296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09028"/>
      </p:ext>
    </p:extLst>
  </p:cSld>
  <p:clrMapOvr>
    <a:masterClrMapping/>
  </p:clrMapOvr>
  <p:transition spd="slow">
    <p:wheel spokes="8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4160"/>
      </p:ext>
    </p:extLst>
  </p:cSld>
  <p:clrMapOvr>
    <a:masterClrMapping/>
  </p:clrMapOvr>
  <p:transition spd="slow">
    <p:wheel spokes="8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99186"/>
      </p:ext>
    </p:extLst>
  </p:cSld>
  <p:clrMapOvr>
    <a:masterClrMapping/>
  </p:clrMapOvr>
  <p:transition spd="slow">
    <p:wheel spokes="8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1138"/>
      </p:ext>
    </p:extLst>
  </p:cSld>
  <p:clrMapOvr>
    <a:masterClrMapping/>
  </p:clrMapOvr>
  <p:transition spd="slow">
    <p:wheel spokes="8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43245"/>
      </p:ext>
    </p:extLst>
  </p:cSld>
  <p:clrMapOvr>
    <a:masterClrMapping/>
  </p:clrMapOvr>
  <p:transition spd="slow">
    <p:wheel spokes="8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492"/>
      </p:ext>
    </p:extLst>
  </p:cSld>
  <p:clrMapOvr>
    <a:masterClrMapping/>
  </p:clrMapOvr>
  <p:transition spd="slow">
    <p:wheel spokes="8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3355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75901"/>
      </p:ext>
    </p:extLst>
  </p:cSld>
  <p:clrMapOvr>
    <a:masterClrMapping/>
  </p:clrMapOvr>
  <p:transition spd="slow">
    <p:wheel spokes="8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4678"/>
      </p:ext>
    </p:extLst>
  </p:cSld>
  <p:clrMapOvr>
    <a:masterClrMapping/>
  </p:clrMapOvr>
  <p:transition spd="slow">
    <p:wheel spokes="8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419"/>
      </p:ext>
    </p:extLst>
  </p:cSld>
  <p:clrMapOvr>
    <a:masterClrMapping/>
  </p:clrMapOvr>
  <p:transition spd="slow">
    <p:wheel spokes="8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432"/>
      </p:ext>
    </p:extLst>
  </p:cSld>
  <p:clrMapOvr>
    <a:masterClrMapping/>
  </p:clrMapOvr>
  <p:transition spd="slow">
    <p:wheel spokes="8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40470"/>
      </p:ext>
    </p:extLst>
  </p:cSld>
  <p:clrMapOvr>
    <a:masterClrMapping/>
  </p:clrMapOvr>
  <p:transition spd="slow">
    <p:wheel spokes="8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761"/>
      </p:ext>
    </p:extLst>
  </p:cSld>
  <p:clrMapOvr>
    <a:masterClrMapping/>
  </p:clrMapOvr>
  <p:transition spd="slow">
    <p:wheel spokes="8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9394"/>
      </p:ext>
    </p:extLst>
  </p:cSld>
  <p:clrMapOvr>
    <a:masterClrMapping/>
  </p:clrMapOvr>
  <p:transition spd="slow">
    <p:wheel spokes="8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604"/>
      </p:ext>
    </p:extLst>
  </p:cSld>
  <p:clrMapOvr>
    <a:masterClrMapping/>
  </p:clrMapOvr>
  <p:transition spd="slow">
    <p:wheel spokes="8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B1F58B1E-8BA1-4F3C-A6F9-DFB34F37E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4213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04E5C5A4-A63C-4A72-88DF-41948816A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7384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EF484F59-8571-449D-84E1-8044873552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5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5603"/>
      </p:ext>
    </p:extLst>
  </p:cSld>
  <p:clrMapOvr>
    <a:masterClrMapping/>
  </p:clrMapOvr>
  <p:transition spd="slow">
    <p:wheel spokes="8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6C452457-BE88-42DF-8EE8-DC4632A69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5155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20C24D37-5CE4-4027-BEE3-81DA5E6026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1128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FED0073-7D9C-42D5-997B-E40EDEE5B3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958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E1B88740-48FA-4969-B4AE-C6B18B394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978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C8F74361-4D5F-44C9-8EE9-D5E73CDC6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6535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B6E943DD-F939-49A7-B28D-F55E50464D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6470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7C2B757-190C-41CB-B4F4-275171063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9741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594F5140-7755-44A4-9508-8D6DE8E50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965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AC2DD218-D962-4BAC-BAB5-FD407721FA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8539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6069585B-A4E7-4F8E-A715-D337276BE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02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553"/>
      </p:ext>
    </p:extLst>
  </p:cSld>
  <p:clrMapOvr>
    <a:masterClrMapping/>
  </p:clrMapOvr>
  <p:transition spd="slow">
    <p:wheel spokes="8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2AC81E6-779D-4A94-AEFA-0563ACB48A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7600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AAF43E3C-2BBC-42E2-BB60-80255A23D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4714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93AC2B78-068B-4EC0-97AD-FD19750BC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9868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E02BF139-020E-4E19-B8F6-4C68562B6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05473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F67E271D-412D-4A03-B243-1E9E79043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6822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86564FD8-9DCE-4E8B-A5F5-30A3E2CB89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2978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0832"/>
      </p:ext>
    </p:extLst>
  </p:cSld>
  <p:clrMapOvr>
    <a:masterClrMapping/>
  </p:clrMapOvr>
  <p:transition spd="slow">
    <p:wheel spokes="8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2880"/>
      </p:ext>
    </p:extLst>
  </p:cSld>
  <p:clrMapOvr>
    <a:masterClrMapping/>
  </p:clrMapOvr>
  <p:transition spd="slow">
    <p:wheel spokes="8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5929"/>
      </p:ext>
    </p:extLst>
  </p:cSld>
  <p:clrMapOvr>
    <a:masterClrMapping/>
  </p:clrMapOvr>
  <p:transition spd="slow">
    <p:wheel spokes="8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51647"/>
      </p:ext>
    </p:extLst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8633"/>
      </p:ext>
    </p:extLst>
  </p:cSld>
  <p:clrMapOvr>
    <a:masterClrMapping/>
  </p:clrMapOvr>
  <p:transition spd="slow">
    <p:wheel spokes="8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60179"/>
      </p:ext>
    </p:extLst>
  </p:cSld>
  <p:clrMapOvr>
    <a:masterClrMapping/>
  </p:clrMapOvr>
  <p:transition spd="slow">
    <p:wheel spokes="8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1001"/>
      </p:ext>
    </p:extLst>
  </p:cSld>
  <p:clrMapOvr>
    <a:masterClrMapping/>
  </p:clrMapOvr>
  <p:transition spd="slow">
    <p:wheel spokes="8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018"/>
      </p:ext>
    </p:extLst>
  </p:cSld>
  <p:clrMapOvr>
    <a:masterClrMapping/>
  </p:clrMapOvr>
  <p:transition spd="slow">
    <p:wheel spokes="8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84906"/>
      </p:ext>
    </p:extLst>
  </p:cSld>
  <p:clrMapOvr>
    <a:masterClrMapping/>
  </p:clrMapOvr>
  <p:transition spd="slow">
    <p:wheel spokes="8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93142"/>
      </p:ext>
    </p:extLst>
  </p:cSld>
  <p:clrMapOvr>
    <a:masterClrMapping/>
  </p:clrMapOvr>
  <p:transition spd="slow">
    <p:wheel spokes="8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54579"/>
      </p:ext>
    </p:extLst>
  </p:cSld>
  <p:clrMapOvr>
    <a:masterClrMapping/>
  </p:clrMapOvr>
  <p:transition spd="slow">
    <p:wheel spokes="8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1105"/>
      </p:ext>
    </p:extLst>
  </p:cSld>
  <p:clrMapOvr>
    <a:masterClrMapping/>
  </p:clrMapOvr>
  <p:transition spd="slow">
    <p:wheel spokes="8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0675"/>
      </p:ext>
    </p:extLst>
  </p:cSld>
  <p:clrMapOvr>
    <a:masterClrMapping/>
  </p:clrMapOvr>
  <p:transition spd="slow">
    <p:wheel spokes="8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86181"/>
      </p:ext>
    </p:extLst>
  </p:cSld>
  <p:clrMapOvr>
    <a:masterClrMapping/>
  </p:clrMapOvr>
  <p:transition spd="slow">
    <p:wheel spokes="8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78099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0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89527"/>
      </p:ext>
    </p:extLst>
  </p:cSld>
  <p:clrMapOvr>
    <a:masterClrMapping/>
  </p:clrMapOvr>
  <p:transition spd="slow">
    <p:wheel spokes="8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6407"/>
      </p:ext>
    </p:extLst>
  </p:cSld>
  <p:clrMapOvr>
    <a:masterClrMapping/>
  </p:clrMapOvr>
  <p:transition spd="slow">
    <p:wheel spokes="8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44466"/>
      </p:ext>
    </p:extLst>
  </p:cSld>
  <p:clrMapOvr>
    <a:masterClrMapping/>
  </p:clrMapOvr>
  <p:transition spd="slow">
    <p:wheel spokes="8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00439"/>
      </p:ext>
    </p:extLst>
  </p:cSld>
  <p:clrMapOvr>
    <a:masterClrMapping/>
  </p:clrMapOvr>
  <p:transition spd="slow"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3284"/>
      </p:ext>
    </p:extLst>
  </p:cSld>
  <p:clrMapOvr>
    <a:masterClrMapping/>
  </p:clrMapOvr>
  <p:transition spd="slow"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2470"/>
      </p:ext>
    </p:extLst>
  </p:cSld>
  <p:clrMapOvr>
    <a:masterClrMapping/>
  </p:clrMapOvr>
  <p:transition spd="slow"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01"/>
      </p:ext>
    </p:extLst>
  </p:cSld>
  <p:clrMapOvr>
    <a:masterClrMapping/>
  </p:clrMapOvr>
  <p:transition spd="slow"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35459"/>
      </p:ext>
    </p:extLst>
  </p:cSld>
  <p:clrMapOvr>
    <a:masterClrMapping/>
  </p:clrMapOvr>
  <p:transition spd="slow"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02452"/>
      </p:ext>
    </p:extLst>
  </p:cSld>
  <p:clrMapOvr>
    <a:masterClrMapping/>
  </p:clrMapOvr>
  <p:transition spd="slow"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5469"/>
      </p:ext>
    </p:extLst>
  </p:cSld>
  <p:clrMapOvr>
    <a:masterClrMapping/>
  </p:clrMapOvr>
  <p:transition spd="slow"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7854"/>
      </p:ext>
    </p:extLst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70725"/>
      </p:ext>
    </p:extLst>
  </p:cSld>
  <p:clrMapOvr>
    <a:masterClrMapping/>
  </p:clrMapOvr>
  <p:transition spd="slow">
    <p:wheel spokes="8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15164"/>
      </p:ext>
    </p:extLst>
  </p:cSld>
  <p:clrMapOvr>
    <a:masterClrMapping/>
  </p:clrMapOvr>
  <p:transition spd="slow"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31893"/>
      </p:ext>
    </p:extLst>
  </p:cSld>
  <p:clrMapOvr>
    <a:masterClrMapping/>
  </p:clrMapOvr>
  <p:transition spd="slow">
    <p:wheel spokes="8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62241"/>
      </p:ext>
    </p:extLst>
  </p:cSld>
  <p:clrMapOvr>
    <a:masterClrMapping/>
  </p:clrMapOvr>
  <p:transition spd="slow">
    <p:wheel spokes="8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31652"/>
      </p:ext>
    </p:extLst>
  </p:cSld>
  <p:clrMapOvr>
    <a:masterClrMapping/>
  </p:clrMapOvr>
  <p:transition spd="slow">
    <p:wheel spokes="8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8726"/>
      </p:ext>
    </p:extLst>
  </p:cSld>
  <p:clrMapOvr>
    <a:masterClrMapping/>
  </p:clrMapOvr>
  <p:transition spd="slow">
    <p:wheel spokes="8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75580"/>
      </p:ext>
    </p:extLst>
  </p:cSld>
  <p:clrMapOvr>
    <a:masterClrMapping/>
  </p:clrMapOvr>
  <p:transition spd="slow">
    <p:wheel spokes="8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0341"/>
      </p:ext>
    </p:extLst>
  </p:cSld>
  <p:clrMapOvr>
    <a:masterClrMapping/>
  </p:clrMapOvr>
  <p:transition spd="slow">
    <p:wheel spokes="8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0778"/>
      </p:ext>
    </p:extLst>
  </p:cSld>
  <p:clrMapOvr>
    <a:masterClrMapping/>
  </p:clrMapOvr>
  <p:transition spd="slow">
    <p:wheel spokes="8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95469"/>
      </p:ext>
    </p:extLst>
  </p:cSld>
  <p:clrMapOvr>
    <a:masterClrMapping/>
  </p:clrMapOvr>
  <p:transition spd="slow">
    <p:wheel spokes="8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38386"/>
      </p:ext>
    </p:extLst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99258"/>
      </p:ext>
    </p:extLst>
  </p:cSld>
  <p:clrMapOvr>
    <a:masterClrMapping/>
  </p:clrMapOvr>
  <p:transition spd="slow">
    <p:wheel spokes="8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00434"/>
      </p:ext>
    </p:extLst>
  </p:cSld>
  <p:clrMapOvr>
    <a:masterClrMapping/>
  </p:clrMapOvr>
  <p:transition spd="slow">
    <p:wheel spokes="8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39562"/>
      </p:ext>
    </p:extLst>
  </p:cSld>
  <p:clrMapOvr>
    <a:masterClrMapping/>
  </p:clrMapOvr>
  <p:transition spd="slow">
    <p:wheel spokes="8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8156"/>
      </p:ext>
    </p:extLst>
  </p:cSld>
  <p:clrMapOvr>
    <a:masterClrMapping/>
  </p:clrMapOvr>
  <p:transition spd="slow">
    <p:wheel spokes="8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27328"/>
      </p:ext>
    </p:extLst>
  </p:cSld>
  <p:clrMapOvr>
    <a:masterClrMapping/>
  </p:clrMapOvr>
  <p:transition spd="slow">
    <p:wheel spokes="8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3393"/>
      </p:ext>
    </p:extLst>
  </p:cSld>
  <p:clrMapOvr>
    <a:masterClrMapping/>
  </p:clrMapOvr>
  <p:transition spd="slow">
    <p:wheel spokes="8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7063"/>
      </p:ext>
    </p:extLst>
  </p:cSld>
  <p:clrMapOvr>
    <a:masterClrMapping/>
  </p:clrMapOvr>
  <p:transition spd="slow">
    <p:wheel spokes="8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4481"/>
      </p:ext>
    </p:extLst>
  </p:cSld>
  <p:clrMapOvr>
    <a:masterClrMapping/>
  </p:clrMapOvr>
  <p:transition spd="slow">
    <p:wheel spokes="8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92405"/>
      </p:ext>
    </p:extLst>
  </p:cSld>
  <p:clrMapOvr>
    <a:masterClrMapping/>
  </p:clrMapOvr>
  <p:transition spd="slow">
    <p:wheel spokes="8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DE18E303-9853-4640-9B2F-C6F9321B6B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3863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FE6CB223-4813-48C1-8ECF-DA6CA4EA72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239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7602"/>
      </p:ext>
    </p:extLst>
  </p:cSld>
  <p:clrMapOvr>
    <a:masterClrMapping/>
  </p:clrMapOvr>
  <p:transition spd="slow">
    <p:wheel spokes="8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CEF897C1-D240-4C33-86D4-7BDB1DE982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43399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92BD91C-5150-4D02-B4FE-A78961972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8713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0B7BD379-61CD-49A5-B925-F84F13BAC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23366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9BBD9AF4-5D09-43F0-BA3D-199B9CBAC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26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D49D26E-A702-4AB4-967F-43AD5EC381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15698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7DF2AADB-6C30-4440-A249-F9D7AA76A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9438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C1813BCB-6283-4187-A8E8-1CC3BE16B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76416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2BAB3054-5013-4B70-93DF-68321ECE2C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03001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B713AF72-599B-40CB-A469-75EB079FB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2042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C4325D44-3E49-4619-8F24-8101597619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646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22636"/>
      </p:ext>
    </p:extLst>
  </p:cSld>
  <p:clrMapOvr>
    <a:masterClrMapping/>
  </p:clrMapOvr>
  <p:transition spd="slow">
    <p:wheel spokes="8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7EE3D42-6717-472C-BD38-D400B7EC03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6968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9B4E3A88-D8D7-4CCC-99AA-026A366DE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0997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381A0C4-FF67-4E37-9BFE-984668655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0572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6C37563B-46AA-41EB-8BCB-2AB590448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6076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ACFCF960-7B78-45BB-9813-733BFE24A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84465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033151E0-72F8-4EF8-A8E1-B8CE774AA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160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09C77AE1-290F-4DA4-B485-00531EBCDD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1323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7487"/>
      </p:ext>
    </p:extLst>
  </p:cSld>
  <p:clrMapOvr>
    <a:masterClrMapping/>
  </p:clrMapOvr>
  <p:transition spd="slow">
    <p:wheel spokes="8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79170"/>
      </p:ext>
    </p:extLst>
  </p:cSld>
  <p:clrMapOvr>
    <a:masterClrMapping/>
  </p:clrMapOvr>
  <p:transition spd="slow">
    <p:wheel spokes="8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72864"/>
      </p:ext>
    </p:extLst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86124"/>
      </p:ext>
    </p:extLst>
  </p:cSld>
  <p:clrMapOvr>
    <a:masterClrMapping/>
  </p:clrMapOvr>
  <p:transition spd="slow">
    <p:wheel spokes="8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0238"/>
      </p:ext>
    </p:extLst>
  </p:cSld>
  <p:clrMapOvr>
    <a:masterClrMapping/>
  </p:clrMapOvr>
  <p:transition spd="slow">
    <p:wheel spokes="8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0593"/>
      </p:ext>
    </p:extLst>
  </p:cSld>
  <p:clrMapOvr>
    <a:masterClrMapping/>
  </p:clrMapOvr>
  <p:transition spd="slow">
    <p:wheel spokes="8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1116"/>
      </p:ext>
    </p:extLst>
  </p:cSld>
  <p:clrMapOvr>
    <a:masterClrMapping/>
  </p:clrMapOvr>
  <p:transition spd="slow">
    <p:wheel spokes="8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90760"/>
      </p:ext>
    </p:extLst>
  </p:cSld>
  <p:clrMapOvr>
    <a:masterClrMapping/>
  </p:clrMapOvr>
  <p:transition spd="slow">
    <p:wheel spokes="8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271"/>
      </p:ext>
    </p:extLst>
  </p:cSld>
  <p:clrMapOvr>
    <a:masterClrMapping/>
  </p:clrMapOvr>
  <p:transition spd="slow">
    <p:wheel spokes="8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7181"/>
      </p:ext>
    </p:extLst>
  </p:cSld>
  <p:clrMapOvr>
    <a:masterClrMapping/>
  </p:clrMapOvr>
  <p:transition spd="slow">
    <p:wheel spokes="8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20939"/>
      </p:ext>
    </p:extLst>
  </p:cSld>
  <p:clrMapOvr>
    <a:masterClrMapping/>
  </p:clrMapOvr>
  <p:transition spd="slow">
    <p:wheel spokes="8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41808"/>
      </p:ext>
    </p:extLst>
  </p:cSld>
  <p:clrMapOvr>
    <a:masterClrMapping/>
  </p:clrMapOvr>
  <p:transition spd="slow">
    <p:wheel spokes="8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001"/>
      </p:ext>
    </p:extLst>
  </p:cSld>
  <p:clrMapOvr>
    <a:masterClrMapping/>
  </p:clrMapOvr>
  <p:transition spd="slow">
    <p:wheel spokes="8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5392"/>
      </p:ext>
    </p:extLst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78195"/>
      </p:ext>
    </p:extLst>
  </p:cSld>
  <p:clrMapOvr>
    <a:masterClrMapping/>
  </p:clrMapOvr>
  <p:transition spd="slow">
    <p:wheel spokes="8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6216"/>
      </p:ext>
    </p:extLst>
  </p:cSld>
  <p:clrMapOvr>
    <a:masterClrMapping/>
  </p:clrMapOvr>
  <p:transition spd="slow">
    <p:wheel spokes="8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6064"/>
      </p:ext>
    </p:extLst>
  </p:cSld>
  <p:clrMapOvr>
    <a:masterClrMapping/>
  </p:clrMapOvr>
  <p:transition spd="slow">
    <p:wheel spokes="8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19478"/>
      </p:ext>
    </p:extLst>
  </p:cSld>
  <p:clrMapOvr>
    <a:masterClrMapping/>
  </p:clrMapOvr>
  <p:transition spd="slow">
    <p:wheel spokes="8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97080"/>
      </p:ext>
    </p:extLst>
  </p:cSld>
  <p:clrMapOvr>
    <a:masterClrMapping/>
  </p:clrMapOvr>
  <p:transition spd="slow">
    <p:wheel spokes="8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97225"/>
      </p:ext>
    </p:extLst>
  </p:cSld>
  <p:clrMapOvr>
    <a:masterClrMapping/>
  </p:clrMapOvr>
  <p:transition spd="slow">
    <p:wheel spokes="8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39876"/>
      </p:ext>
    </p:extLst>
  </p:cSld>
  <p:clrMapOvr>
    <a:masterClrMapping/>
  </p:clrMapOvr>
  <p:transition spd="slow">
    <p:wheel spokes="8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36270"/>
      </p:ext>
    </p:extLst>
  </p:cSld>
  <p:clrMapOvr>
    <a:masterClrMapping/>
  </p:clrMapOvr>
  <p:transition spd="slow">
    <p:wheel spokes="8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05782"/>
      </p:ext>
    </p:extLst>
  </p:cSld>
  <p:clrMapOvr>
    <a:masterClrMapping/>
  </p:clrMapOvr>
  <p:transition spd="slow">
    <p:wheel spokes="8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34700"/>
      </p:ext>
    </p:extLst>
  </p:cSld>
  <p:clrMapOvr>
    <a:masterClrMapping/>
  </p:clrMapOvr>
  <p:transition spd="slow">
    <p:wheel spokes="8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7790"/>
      </p:ext>
    </p:extLst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86920"/>
      </p:ext>
    </p:extLst>
  </p:cSld>
  <p:clrMapOvr>
    <a:masterClrMapping/>
  </p:clrMapOvr>
  <p:transition spd="slow">
    <p:wheel spokes="8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1712"/>
      </p:ext>
    </p:extLst>
  </p:cSld>
  <p:clrMapOvr>
    <a:masterClrMapping/>
  </p:clrMapOvr>
  <p:transition spd="slow">
    <p:wheel spokes="8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357"/>
      </p:ext>
    </p:extLst>
  </p:cSld>
  <p:clrMapOvr>
    <a:masterClrMapping/>
  </p:clrMapOvr>
  <p:transition spd="slow">
    <p:wheel spokes="8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2910"/>
      </p:ext>
    </p:extLst>
  </p:cSld>
  <p:clrMapOvr>
    <a:masterClrMapping/>
  </p:clrMapOvr>
  <p:transition spd="slow">
    <p:wheel spokes="8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13339"/>
      </p:ext>
    </p:extLst>
  </p:cSld>
  <p:clrMapOvr>
    <a:masterClrMapping/>
  </p:clrMapOvr>
  <p:transition spd="slow">
    <p:wheel spokes="8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08926"/>
      </p:ext>
    </p:extLst>
  </p:cSld>
  <p:clrMapOvr>
    <a:masterClrMapping/>
  </p:clrMapOvr>
  <p:transition spd="slow">
    <p:wheel spokes="8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3562"/>
      </p:ext>
    </p:extLst>
  </p:cSld>
  <p:clrMapOvr>
    <a:masterClrMapping/>
  </p:clrMapOvr>
  <p:transition spd="slow">
    <p:wheel spokes="8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01777"/>
      </p:ext>
    </p:extLst>
  </p:cSld>
  <p:clrMapOvr>
    <a:masterClrMapping/>
  </p:clrMapOvr>
  <p:transition spd="slow">
    <p:wheel spokes="8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4117"/>
      </p:ext>
    </p:extLst>
  </p:cSld>
  <p:clrMapOvr>
    <a:masterClrMapping/>
  </p:clrMapOvr>
  <p:transition spd="slow">
    <p:wheel spokes="8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69928"/>
      </p:ext>
    </p:extLst>
  </p:cSld>
  <p:clrMapOvr>
    <a:masterClrMapping/>
  </p:clrMapOvr>
  <p:transition spd="slow">
    <p:wheel spokes="8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55909"/>
      </p:ext>
    </p:extLst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2942"/>
      </p:ext>
    </p:extLst>
  </p:cSld>
  <p:clrMapOvr>
    <a:masterClrMapping/>
  </p:clrMapOvr>
  <p:transition spd="slow">
    <p:wheel spokes="8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28302"/>
      </p:ext>
    </p:extLst>
  </p:cSld>
  <p:clrMapOvr>
    <a:masterClrMapping/>
  </p:clrMapOvr>
  <p:transition spd="slow">
    <p:wheel spokes="8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90080"/>
      </p:ext>
    </p:extLst>
  </p:cSld>
  <p:clrMapOvr>
    <a:masterClrMapping/>
  </p:clrMapOvr>
  <p:transition spd="slow">
    <p:wheel spokes="8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4701"/>
      </p:ext>
    </p:extLst>
  </p:cSld>
  <p:clrMapOvr>
    <a:masterClrMapping/>
  </p:clrMapOvr>
  <p:transition spd="slow">
    <p:wheel spokes="8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6186"/>
      </p:ext>
    </p:extLst>
  </p:cSld>
  <p:clrMapOvr>
    <a:masterClrMapping/>
  </p:clrMapOvr>
  <p:transition spd="slow">
    <p:wheel spokes="8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40120"/>
      </p:ext>
    </p:extLst>
  </p:cSld>
  <p:clrMapOvr>
    <a:masterClrMapping/>
  </p:clrMapOvr>
  <p:transition spd="slow">
    <p:wheel spokes="8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15568"/>
      </p:ext>
    </p:extLst>
  </p:cSld>
  <p:clrMapOvr>
    <a:masterClrMapping/>
  </p:clrMapOvr>
  <p:transition spd="slow">
    <p:wheel spokes="8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7285"/>
      </p:ext>
    </p:extLst>
  </p:cSld>
  <p:clrMapOvr>
    <a:masterClrMapping/>
  </p:clrMapOvr>
  <p:transition spd="slow">
    <p:wheel spokes="8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9145"/>
      </p:ext>
    </p:extLst>
  </p:cSld>
  <p:clrMapOvr>
    <a:masterClrMapping/>
  </p:clrMapOvr>
  <p:transition spd="slow">
    <p:wheel spokes="8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06742"/>
      </p:ext>
    </p:extLst>
  </p:cSld>
  <p:clrMapOvr>
    <a:masterClrMapping/>
  </p:clrMapOvr>
  <p:transition spd="slow">
    <p:wheel spokes="8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829D9AB5-0516-4F53-95B8-ADD184A1B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09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72215"/>
      </p:ext>
    </p:extLst>
  </p:cSld>
  <p:clrMapOvr>
    <a:masterClrMapping/>
  </p:clrMapOvr>
  <p:transition spd="slow">
    <p:wheel spokes="8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6E92FF2B-1266-48D1-8850-B31E9A57F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3020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A124430-913F-4BE0-8E68-4C6C4C3EA5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4606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88110147-FEBF-40BE-9A14-CBAE0DBA9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03207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CE93EE70-37D0-4DA1-8EEF-EA96FDF7F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9882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338C91B8-CA2B-4A5F-8E9F-36322D8CE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6740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625F64A-C561-46FE-9FE4-734023FFC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38397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B7CA041E-291A-46BD-96C9-D551421D7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48954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E9225025-2BE6-46AF-9337-48060942E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634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25DEA6B-EE35-4F5E-904C-12E4B697A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8787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82245933-36A0-4133-92FA-010689F473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5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9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2692"/>
      </p:ext>
    </p:extLst>
  </p:cSld>
  <p:clrMapOvr>
    <a:masterClrMapping/>
  </p:clrMapOvr>
  <p:transition spd="slow">
    <p:wheel spokes="8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2434CF74-31E8-4B30-9A69-0A10BA2F3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9359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85A5DE5A-0173-4C33-94E4-A8C2C56EB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45317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2C706F66-C4C0-4D38-BEEE-17B308188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8500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B5E84BF3-177D-4723-B44A-987C2D6F46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31015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DF842F76-1803-4D81-ACBB-34B7F4A94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9995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B06401C-479E-48E9-95C7-48295C21E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96335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123C4703-B5D9-445E-92F6-BE3012D8C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9421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Matura MT Script Capital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tura MT Script Capitals" panose="03020802060602070202" pitchFamily="66" charset="0"/>
              </a:defRPr>
            </a:lvl1pPr>
          </a:lstStyle>
          <a:p>
            <a:fld id="{4CB197D4-4D0F-4205-881C-A9FCF2B077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019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9211"/>
      </p:ext>
    </p:extLst>
  </p:cSld>
  <p:clrMapOvr>
    <a:masterClrMapping/>
  </p:clrMapOvr>
  <p:transition spd="slow">
    <p:wheel spokes="8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7081"/>
      </p:ext>
    </p:extLst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2337"/>
      </p:ext>
    </p:extLst>
  </p:cSld>
  <p:clrMapOvr>
    <a:masterClrMapping/>
  </p:clrMapOvr>
  <p:transition spd="slow">
    <p:wheel spokes="8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3040"/>
      </p:ext>
    </p:extLst>
  </p:cSld>
  <p:clrMapOvr>
    <a:masterClrMapping/>
  </p:clrMapOvr>
  <p:transition spd="slow">
    <p:wheel spokes="8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90260"/>
      </p:ext>
    </p:extLst>
  </p:cSld>
  <p:clrMapOvr>
    <a:masterClrMapping/>
  </p:clrMapOvr>
  <p:transition spd="slow">
    <p:wheel spokes="8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7756"/>
      </p:ext>
    </p:extLst>
  </p:cSld>
  <p:clrMapOvr>
    <a:masterClrMapping/>
  </p:clrMapOvr>
  <p:transition spd="slow">
    <p:wheel spokes="8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4279"/>
      </p:ext>
    </p:extLst>
  </p:cSld>
  <p:clrMapOvr>
    <a:masterClrMapping/>
  </p:clrMapOvr>
  <p:transition spd="slow">
    <p:wheel spokes="8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89635"/>
      </p:ext>
    </p:extLst>
  </p:cSld>
  <p:clrMapOvr>
    <a:masterClrMapping/>
  </p:clrMapOvr>
  <p:transition spd="slow">
    <p:wheel spokes="8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756"/>
      </p:ext>
    </p:extLst>
  </p:cSld>
  <p:clrMapOvr>
    <a:masterClrMapping/>
  </p:clrMapOvr>
  <p:transition spd="slow">
    <p:wheel spokes="8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01525"/>
      </p:ext>
    </p:extLst>
  </p:cSld>
  <p:clrMapOvr>
    <a:masterClrMapping/>
  </p:clrMapOvr>
  <p:transition spd="slow">
    <p:wheel spokes="8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62621"/>
      </p:ext>
    </p:extLst>
  </p:cSld>
  <p:clrMapOvr>
    <a:masterClrMapping/>
  </p:clrMapOvr>
  <p:transition spd="slow">
    <p:wheel spokes="8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19057"/>
      </p:ext>
    </p:extLst>
  </p:cSld>
  <p:clrMapOvr>
    <a:masterClrMapping/>
  </p:clrMapOvr>
  <p:transition spd="slow">
    <p:wheel spokes="8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64619"/>
      </p:ext>
    </p:extLst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92922"/>
      </p:ext>
    </p:extLst>
  </p:cSld>
  <p:clrMapOvr>
    <a:masterClrMapping/>
  </p:clrMapOvr>
  <p:transition spd="slow">
    <p:wheel spokes="8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4009"/>
      </p:ext>
    </p:extLst>
  </p:cSld>
  <p:clrMapOvr>
    <a:masterClrMapping/>
  </p:clrMapOvr>
  <p:transition spd="slow">
    <p:wheel spokes="8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51117"/>
      </p:ext>
    </p:extLst>
  </p:cSld>
  <p:clrMapOvr>
    <a:masterClrMapping/>
  </p:clrMapOvr>
  <p:transition spd="slow">
    <p:wheel spokes="8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0102"/>
      </p:ext>
    </p:extLst>
  </p:cSld>
  <p:clrMapOvr>
    <a:masterClrMapping/>
  </p:clrMapOvr>
  <p:transition spd="slow">
    <p:wheel spokes="8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13972"/>
      </p:ext>
    </p:extLst>
  </p:cSld>
  <p:clrMapOvr>
    <a:masterClrMapping/>
  </p:clrMapOvr>
  <p:transition spd="slow">
    <p:wheel spokes="8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18032"/>
      </p:ext>
    </p:extLst>
  </p:cSld>
  <p:clrMapOvr>
    <a:masterClrMapping/>
  </p:clrMapOvr>
  <p:transition spd="slow">
    <p:wheel spokes="8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6944"/>
      </p:ext>
    </p:extLst>
  </p:cSld>
  <p:clrMapOvr>
    <a:masterClrMapping/>
  </p:clrMapOvr>
  <p:transition spd="slow">
    <p:wheel spokes="8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02307"/>
      </p:ext>
    </p:extLst>
  </p:cSld>
  <p:clrMapOvr>
    <a:masterClrMapping/>
  </p:clrMapOvr>
  <p:transition spd="slow">
    <p:wheel spokes="8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0858"/>
      </p:ext>
    </p:extLst>
  </p:cSld>
  <p:clrMapOvr>
    <a:masterClrMapping/>
  </p:clrMapOvr>
  <p:transition spd="slow">
    <p:wheel spokes="8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79159"/>
      </p:ext>
    </p:extLst>
  </p:cSld>
  <p:clrMapOvr>
    <a:masterClrMapping/>
  </p:clrMapOvr>
  <p:transition spd="slow">
    <p:wheel spokes="8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09975"/>
      </p:ext>
    </p:extLst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95397"/>
      </p:ext>
    </p:extLst>
  </p:cSld>
  <p:clrMapOvr>
    <a:masterClrMapping/>
  </p:clrMapOvr>
  <p:transition spd="slow">
    <p:wheel spokes="8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9180"/>
      </p:ext>
    </p:extLst>
  </p:cSld>
  <p:clrMapOvr>
    <a:masterClrMapping/>
  </p:clrMapOvr>
  <p:transition spd="slow">
    <p:wheel spokes="8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7931"/>
      </p:ext>
    </p:extLst>
  </p:cSld>
  <p:clrMapOvr>
    <a:masterClrMapping/>
  </p:clrMapOvr>
  <p:transition spd="slow">
    <p:wheel spokes="8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0410"/>
      </p:ext>
    </p:extLst>
  </p:cSld>
  <p:clrMapOvr>
    <a:masterClrMapping/>
  </p:clrMapOvr>
  <p:transition spd="slow">
    <p:wheel spokes="8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7299"/>
      </p:ext>
    </p:extLst>
  </p:cSld>
  <p:clrMapOvr>
    <a:masterClrMapping/>
  </p:clrMapOvr>
  <p:transition spd="slow">
    <p:wheel spokes="8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984"/>
      </p:ext>
    </p:extLst>
  </p:cSld>
  <p:clrMapOvr>
    <a:masterClrMapping/>
  </p:clrMapOvr>
  <p:transition spd="slow">
    <p:wheel spokes="8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24604"/>
      </p:ext>
    </p:extLst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85485"/>
      </p:ext>
    </p:extLst>
  </p:cSld>
  <p:clrMapOvr>
    <a:masterClrMapping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6689"/>
      </p:ext>
    </p:extLst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01170"/>
      </p:ext>
    </p:extLst>
  </p:cSld>
  <p:clrMapOvr>
    <a:masterClrMapping/>
  </p:clrMapOvr>
  <p:transition spd="slow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27024"/>
      </p:ext>
    </p:extLst>
  </p:cSld>
  <p:clrMapOvr>
    <a:masterClrMapping/>
  </p:clrMapOvr>
  <p:transition spd="slow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99321"/>
      </p:ext>
    </p:extLst>
  </p:cSld>
  <p:clrMapOvr>
    <a:masterClrMapping/>
  </p:clrMapOvr>
  <p:transition spd="slow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3609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64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62453"/>
      </p:ext>
    </p:extLst>
  </p:cSld>
  <p:clrMapOvr>
    <a:masterClrMapping/>
  </p:clrMapOvr>
  <p:transition spd="slow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27370"/>
      </p:ext>
    </p:extLst>
  </p:cSld>
  <p:clrMapOvr>
    <a:masterClrMapping/>
  </p:clrMapOvr>
  <p:transition spd="slow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7436"/>
      </p:ext>
    </p:extLst>
  </p:cSld>
  <p:clrMapOvr>
    <a:masterClrMapping/>
  </p:clrMapOvr>
  <p:transition spd="slow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6142"/>
      </p:ext>
    </p:extLst>
  </p:cSld>
  <p:clrMapOvr>
    <a:masterClrMapping/>
  </p:clrMapOvr>
  <p:transition spd="slow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47876"/>
      </p:ext>
    </p:extLst>
  </p:cSld>
  <p:clrMapOvr>
    <a:masterClrMapping/>
  </p:clrMapOvr>
  <p:transition spd="slow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37291"/>
      </p:ext>
    </p:extLst>
  </p:cSld>
  <p:clrMapOvr>
    <a:masterClrMapping/>
  </p:clrMapOvr>
  <p:transition spd="slow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3705"/>
      </p:ext>
    </p:extLst>
  </p:cSld>
  <p:clrMapOvr>
    <a:masterClrMapping/>
  </p:clrMapOvr>
  <p:transition spd="slow"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38206"/>
      </p:ext>
    </p:extLst>
  </p:cSld>
  <p:clrMapOvr>
    <a:masterClrMapping/>
  </p:clrMapOvr>
  <p:transition spd="slow"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8341"/>
      </p:ext>
    </p:extLst>
  </p:cSld>
  <p:clrMapOvr>
    <a:masterClrMapping/>
  </p:clrMapOvr>
  <p:transition spd="slow"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1322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73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2237"/>
      </p:ext>
    </p:extLst>
  </p:cSld>
  <p:clrMapOvr>
    <a:masterClrMapping/>
  </p:clrMapOvr>
  <p:transition spd="slow"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20243"/>
      </p:ext>
    </p:extLst>
  </p:cSld>
  <p:clrMapOvr>
    <a:masterClrMapping/>
  </p:clrMapOvr>
  <p:transition spd="slow"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75916"/>
      </p:ext>
    </p:extLst>
  </p:cSld>
  <p:clrMapOvr>
    <a:masterClrMapping/>
  </p:clrMapOvr>
  <p:transition spd="slow"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62796"/>
      </p:ext>
    </p:extLst>
  </p:cSld>
  <p:clrMapOvr>
    <a:masterClrMapping/>
  </p:clrMapOvr>
  <p:transition spd="slow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4813"/>
      </p:ext>
    </p:extLst>
  </p:cSld>
  <p:clrMapOvr>
    <a:masterClrMapping/>
  </p:clrMapOvr>
  <p:transition spd="slow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82677"/>
      </p:ext>
    </p:extLst>
  </p:cSld>
  <p:clrMapOvr>
    <a:masterClrMapping/>
  </p:clrMapOvr>
  <p:transition spd="slow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37565"/>
      </p:ext>
    </p:extLst>
  </p:cSld>
  <p:clrMapOvr>
    <a:masterClrMapping/>
  </p:clrMapOvr>
  <p:transition spd="slow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9502"/>
      </p:ext>
    </p:extLst>
  </p:cSld>
  <p:clrMapOvr>
    <a:masterClrMapping/>
  </p:clrMapOvr>
  <p:transition spd="slow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1626"/>
      </p:ext>
    </p:extLst>
  </p:cSld>
  <p:clrMapOvr>
    <a:masterClrMapping/>
  </p:clrMapOvr>
  <p:transition spd="slow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7142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3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09541"/>
      </p:ext>
    </p:extLst>
  </p:cSld>
  <p:clrMapOvr>
    <a:masterClrMapping/>
  </p:clrMapOvr>
  <p:transition spd="slow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01411"/>
      </p:ext>
    </p:extLst>
  </p:cSld>
  <p:clrMapOvr>
    <a:masterClrMapping/>
  </p:clrMapOvr>
  <p:transition spd="slow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21648"/>
      </p:ext>
    </p:extLst>
  </p:cSld>
  <p:clrMapOvr>
    <a:masterClrMapping/>
  </p:clrMapOvr>
  <p:transition spd="slow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9316"/>
      </p:ext>
    </p:extLst>
  </p:cSld>
  <p:clrMapOvr>
    <a:masterClrMapping/>
  </p:clrMapOvr>
  <p:transition spd="slow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1223"/>
      </p:ext>
    </p:extLst>
  </p:cSld>
  <p:clrMapOvr>
    <a:masterClrMapping/>
  </p:clrMapOvr>
  <p:transition spd="slow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36022"/>
      </p:ext>
    </p:extLst>
  </p:cSld>
  <p:clrMapOvr>
    <a:masterClrMapping/>
  </p:clrMapOvr>
  <p:transition spd="slow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45"/>
      </p:ext>
    </p:extLst>
  </p:cSld>
  <p:clrMapOvr>
    <a:masterClrMapping/>
  </p:clrMapOvr>
  <p:transition spd="slow"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30410"/>
      </p:ext>
    </p:extLst>
  </p:cSld>
  <p:clrMapOvr>
    <a:masterClrMapping/>
  </p:clrMapOvr>
  <p:transition spd="slow"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8621"/>
      </p:ext>
    </p:extLst>
  </p:cSld>
  <p:clrMapOvr>
    <a:masterClrMapping/>
  </p:clrMapOvr>
  <p:transition spd="slow"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623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41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135"/>
      </p:ext>
    </p:extLst>
  </p:cSld>
  <p:clrMapOvr>
    <a:masterClrMapping/>
  </p:clrMapOvr>
  <p:transition spd="slow"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5685"/>
      </p:ext>
    </p:extLst>
  </p:cSld>
  <p:clrMapOvr>
    <a:masterClrMapping/>
  </p:clrMapOvr>
  <p:transition spd="slow"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3899"/>
      </p:ext>
    </p:extLst>
  </p:cSld>
  <p:clrMapOvr>
    <a:masterClrMapping/>
  </p:clrMapOvr>
  <p:transition spd="slow"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92247"/>
      </p:ext>
    </p:extLst>
  </p:cSld>
  <p:clrMapOvr>
    <a:masterClrMapping/>
  </p:clrMapOvr>
  <p:transition spd="slow"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41034"/>
      </p:ext>
    </p:extLst>
  </p:cSld>
  <p:clrMapOvr>
    <a:masterClrMapping/>
  </p:clrMapOvr>
  <p:transition spd="slow"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6147"/>
      </p:ext>
    </p:extLst>
  </p:cSld>
  <p:clrMapOvr>
    <a:masterClrMapping/>
  </p:clrMapOvr>
  <p:transition spd="slow"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78"/>
      </p:ext>
    </p:extLst>
  </p:cSld>
  <p:clrMapOvr>
    <a:masterClrMapping/>
  </p:clrMapOvr>
  <p:transition spd="slow"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46432"/>
      </p:ext>
    </p:extLst>
  </p:cSld>
  <p:clrMapOvr>
    <a:masterClrMapping/>
  </p:clrMapOvr>
  <p:transition spd="slow"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03005"/>
      </p:ext>
    </p:extLst>
  </p:cSld>
  <p:clrMapOvr>
    <a:masterClrMapping/>
  </p:clrMapOvr>
  <p:transition spd="slow"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69340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96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3295"/>
      </p:ext>
    </p:extLst>
  </p:cSld>
  <p:clrMapOvr>
    <a:masterClrMapping/>
  </p:clrMapOvr>
  <p:transition spd="slow"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19548"/>
      </p:ext>
    </p:extLst>
  </p:cSld>
  <p:clrMapOvr>
    <a:masterClrMapping/>
  </p:clrMapOvr>
  <p:transition spd="slow"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9254"/>
      </p:ext>
    </p:extLst>
  </p:cSld>
  <p:clrMapOvr>
    <a:masterClrMapping/>
  </p:clrMapOvr>
  <p:transition spd="slow"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3247"/>
      </p:ext>
    </p:extLst>
  </p:cSld>
  <p:clrMapOvr>
    <a:masterClrMapping/>
  </p:clrMapOvr>
  <p:transition spd="slow"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07796"/>
      </p:ext>
    </p:extLst>
  </p:cSld>
  <p:clrMapOvr>
    <a:masterClrMapping/>
  </p:clrMapOvr>
  <p:transition spd="slow"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78391"/>
      </p:ext>
    </p:extLst>
  </p:cSld>
  <p:clrMapOvr>
    <a:masterClrMapping/>
  </p:clrMapOvr>
  <p:transition spd="slow"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BEC0-4BF2-47B3-8206-EFD039134B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5195"/>
      </p:ext>
    </p:extLst>
  </p:cSld>
  <p:clrMapOvr>
    <a:masterClrMapping/>
  </p:clrMapOvr>
  <p:transition spd="slow"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7471-193E-4F47-9F6D-2B57FF6581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43445"/>
      </p:ext>
    </p:extLst>
  </p:cSld>
  <p:clrMapOvr>
    <a:masterClrMapping/>
  </p:clrMapOvr>
  <p:transition spd="slow"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A4D8-00F0-464E-BA9D-4B46181E96E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4715"/>
      </p:ext>
    </p:extLst>
  </p:cSld>
  <p:clrMapOvr>
    <a:masterClrMapping/>
  </p:clrMapOvr>
  <p:transition spd="slow"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C9385-527F-4C05-83DD-0F575E7881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29954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63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976C-972C-416B-989F-49E23ACA2D5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48997"/>
      </p:ext>
    </p:extLst>
  </p:cSld>
  <p:clrMapOvr>
    <a:masterClrMapping/>
  </p:clrMapOvr>
  <p:transition spd="slow"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6C534-70E8-4113-B291-CF2324410A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21381"/>
      </p:ext>
    </p:extLst>
  </p:cSld>
  <p:clrMapOvr>
    <a:masterClrMapping/>
  </p:clrMapOvr>
  <p:transition spd="slow"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44130-0E60-44FB-914A-8C3C7205D2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01754"/>
      </p:ext>
    </p:extLst>
  </p:cSld>
  <p:clrMapOvr>
    <a:masterClrMapping/>
  </p:clrMapOvr>
  <p:transition spd="slow"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2FD3A-B9D0-47CC-BC86-0D9BE15BBDC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0081"/>
      </p:ext>
    </p:extLst>
  </p:cSld>
  <p:clrMapOvr>
    <a:masterClrMapping/>
  </p:clrMapOvr>
  <p:transition spd="slow"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9430-3CDA-44DE-8FDA-C73093090A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18093"/>
      </p:ext>
    </p:extLst>
  </p:cSld>
  <p:clrMapOvr>
    <a:masterClrMapping/>
  </p:clrMapOvr>
  <p:transition spd="slow"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D86A-EECD-420B-939A-BCB92611F4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3684"/>
      </p:ext>
    </p:extLst>
  </p:cSld>
  <p:clrMapOvr>
    <a:masterClrMapping/>
  </p:clrMapOvr>
  <p:transition spd="slow">
    <p:wheel spokes="8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37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A5040-DC82-4569-8A11-30D67B39405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87243"/>
      </p:ext>
    </p:extLst>
  </p:cSld>
  <p:clrMapOvr>
    <a:masterClrMapping/>
  </p:clrMapOvr>
  <p:transition spd="slow">
    <p:wheel spokes="8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EC93B-505E-4743-8D22-97494408E66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50089"/>
      </p:ext>
    </p:extLst>
  </p:cSld>
  <p:clrMapOvr>
    <a:masterClrMapping/>
  </p:clrMapOvr>
  <p:transition spd="slow">
    <p:wheel spokes="8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DA92-8DBC-4F62-9801-17E47F40E82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679"/>
      </p:ext>
    </p:extLst>
  </p:cSld>
  <p:clrMapOvr>
    <a:masterClrMapping/>
  </p:clrMapOvr>
  <p:transition spd="slow">
    <p:wheel spokes="8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F140-C262-4DF4-82FA-44735D5576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344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slideLayout" Target="../slideLayouts/slideLayout3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9E1E-90E4-4AF3-AADC-E980FEE46AE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FA12-C4DC-4B6B-A20F-C6D01E74C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43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490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4081" r:id="rId15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624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B0E5ED-40B6-4D8C-816F-FE1A8C67E3A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3036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1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606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8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AE1043-1381-4958-8F97-B5D3B03FBBF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027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  <p:sldLayoutId id="214748398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8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56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41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9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798D4-B0F4-44CB-AFE6-36F24F9D183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9849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128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90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9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0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021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0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342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70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89E00B-2BDB-43D9-A60C-00EDBAD4E74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222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1.png"/><Relationship Id="rId4" Type="http://schemas.openxmlformats.org/officeDocument/2006/relationships/hyperlink" Target="http://systemplanet.narod.ru/a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planet.narod.ru/fobo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8.png"/><Relationship Id="rId4" Type="http://schemas.openxmlformats.org/officeDocument/2006/relationships/hyperlink" Target="http://systemplanet.narod.ru/a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ystemplanet.narod.ru/supiter.html" TargetMode="External"/><Relationship Id="rId7" Type="http://schemas.openxmlformats.org/officeDocument/2006/relationships/hyperlink" Target="http://systemplanet.narod.ru/kallisto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4.xml"/><Relationship Id="rId6" Type="http://schemas.openxmlformats.org/officeDocument/2006/relationships/hyperlink" Target="http://systemplanet.narod.ru/ganemed.html" TargetMode="External"/><Relationship Id="rId5" Type="http://schemas.openxmlformats.org/officeDocument/2006/relationships/hyperlink" Target="http://systemplanet.narod.ru/evropa.html" TargetMode="External"/><Relationship Id="rId4" Type="http://schemas.openxmlformats.org/officeDocument/2006/relationships/hyperlink" Target="http://systemplanet.narod.ru/io.html" TargetMode="External"/><Relationship Id="rId9" Type="http://schemas.openxmlformats.org/officeDocument/2006/relationships/hyperlink" Target="http://systemplanet.narod.ru/a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planet.narod.ru/a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planet.narod.ru/mirand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2.xml"/><Relationship Id="rId5" Type="http://schemas.openxmlformats.org/officeDocument/2006/relationships/image" Target="../media/image17.png"/><Relationship Id="rId4" Type="http://schemas.openxmlformats.org/officeDocument/2006/relationships/hyperlink" Target="http://systemplanet.narod.ru/a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Solar_sys.jpg" TargetMode="Externa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planet.narod.ru/trit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6.xml"/><Relationship Id="rId5" Type="http://schemas.openxmlformats.org/officeDocument/2006/relationships/hyperlink" Target="http://systemplanet.narod.ru/ae.html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0.xml"/><Relationship Id="rId6" Type="http://schemas.openxmlformats.org/officeDocument/2006/relationships/hyperlink" Target="http://systemplanet.narod.ru/ae.html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systemplanet.narod.ru/haron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9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hyperlink" Target="http://systemplanet.narod.ru/a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4" Type="http://schemas.openxmlformats.org/officeDocument/2006/relationships/hyperlink" Target="http://systemplanet.narod.ru/a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335" y="128789"/>
            <a:ext cx="8273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</a:rPr>
              <a:t>Солнечная система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331" y="5734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"/>
            <a:ext cx="7556500" cy="1158875"/>
          </a:xfrm>
          <a:noFill/>
        </p:spPr>
      </p:pic>
      <p:sp>
        <p:nvSpPr>
          <p:cNvPr id="178179" name="Содержимое 2"/>
          <p:cNvSpPr>
            <a:spLocks noGrp="1"/>
          </p:cNvSpPr>
          <p:nvPr>
            <p:ph idx="4294967295"/>
          </p:nvPr>
        </p:nvSpPr>
        <p:spPr>
          <a:xfrm>
            <a:off x="1676400" y="5354638"/>
            <a:ext cx="8991600" cy="1503362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Земля - третья от Солнца планета</a:t>
            </a: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Около 3 - 3,5 млрд. лет назад в результате закономерной эволюции материи на Земле возникла жизнь, началось развитие биосферы</a:t>
            </a:r>
          </a:p>
        </p:txBody>
      </p:sp>
      <p:sp>
        <p:nvSpPr>
          <p:cNvPr id="178180" name="Rectangle 1"/>
          <p:cNvSpPr>
            <a:spLocks noChangeArrowheads="1"/>
          </p:cNvSpPr>
          <p:nvPr/>
        </p:nvSpPr>
        <p:spPr bwMode="auto">
          <a:xfrm>
            <a:off x="5181601" y="838201"/>
            <a:ext cx="52292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29,8 км/c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поверхности: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максимум +58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C, минимум - 90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</a:t>
            </a:r>
            <a:r>
              <a:rPr lang="en-US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sz="2000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23 ч 58 мин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1 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а. е.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= 150 млн.км.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365,24219 суток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12756 км.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Площадь поверхности: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510,2 млн.км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78181" name="Picture 6" descr="Земля-Лу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3062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59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932" y="16002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/>
              <a:t>От Земли Луна удалена на расстояние около 384 400 км.</a:t>
            </a:r>
            <a:r>
              <a:rPr lang="ru-RU" sz="2000" dirty="0"/>
              <a:t> </a:t>
            </a:r>
          </a:p>
          <a:p>
            <a:pPr eaLnBrk="1" hangingPunct="1">
              <a:defRPr/>
            </a:pPr>
            <a:r>
              <a:rPr lang="ru-RU" sz="2000" dirty="0"/>
              <a:t>Радиус: 1738 км.</a:t>
            </a:r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    Луна движется по орбите и вращается вокруг своей оси с одинаковой скоростью – 28,5 суток. Поэтому мы всегда видим только одну  её сторону. Давней мечтой человека было увидеть обратную сторону Луны. В 1959 году советские учёные запустили к Луне автоматическую станцию, которая облетела вокруг неё и сфотографировала обратную сторону.</a:t>
            </a:r>
          </a:p>
          <a:p>
            <a:pPr eaLnBrk="1" hangingPunct="1">
              <a:defRPr/>
            </a:pPr>
            <a:endParaRPr lang="ru-RU" sz="2000" dirty="0"/>
          </a:p>
        </p:txBody>
      </p:sp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73723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Луна - единственный спутник Земли</a:t>
            </a:r>
          </a:p>
        </p:txBody>
      </p:sp>
      <p:pic>
        <p:nvPicPr>
          <p:cNvPr id="46084" name="Picture 7" descr="j021908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649" y="1602100"/>
            <a:ext cx="410051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31121" y="2202287"/>
            <a:ext cx="20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09904" y="2099256"/>
            <a:ext cx="33456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Есть одна планета-сад</a:t>
            </a:r>
            <a:br>
              <a:rPr lang="ru-RU"/>
            </a:br>
            <a:r>
              <a:rPr lang="ru-RU"/>
              <a:t>В этом космосе холодном.</a:t>
            </a:r>
            <a:br>
              <a:rPr lang="ru-RU"/>
            </a:br>
            <a:r>
              <a:rPr lang="ru-RU"/>
              <a:t>Только здесь леса шумят,</a:t>
            </a:r>
            <a:br>
              <a:rPr lang="ru-RU"/>
            </a:br>
            <a:r>
              <a:rPr lang="ru-RU"/>
              <a:t>Птиц скликая перелётных,</a:t>
            </a:r>
            <a:br>
              <a:rPr lang="ru-RU"/>
            </a:br>
            <a:r>
              <a:rPr lang="ru-RU"/>
              <a:t>Лишь на ней одной цветут</a:t>
            </a:r>
            <a:br>
              <a:rPr lang="ru-RU"/>
            </a:br>
            <a:r>
              <a:rPr lang="ru-RU"/>
              <a:t>Ландыши в траве зелёной,</a:t>
            </a:r>
            <a:br>
              <a:rPr lang="ru-RU"/>
            </a:br>
            <a:r>
              <a:rPr lang="ru-RU"/>
              <a:t>И стрекозы только тут</a:t>
            </a:r>
            <a:br>
              <a:rPr lang="ru-RU"/>
            </a:br>
            <a:r>
              <a:rPr lang="ru-RU"/>
              <a:t>В речку смотрят удивлённо…</a:t>
            </a:r>
            <a:br>
              <a:rPr lang="ru-RU"/>
            </a:br>
            <a:r>
              <a:rPr lang="ru-RU"/>
              <a:t>Береги свою планету —</a:t>
            </a:r>
            <a:br>
              <a:rPr lang="ru-RU"/>
            </a:br>
            <a:r>
              <a:rPr lang="ru-RU"/>
              <a:t>Ведь другой, похожей, нету!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749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7550" y="635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Марс</a:t>
            </a:r>
          </a:p>
        </p:txBody>
      </p:sp>
      <p:sp>
        <p:nvSpPr>
          <p:cNvPr id="179203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4800600"/>
            <a:ext cx="8763000" cy="18288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Марс - четвертая планета от Солнца, похожая на Землю, но меньше по величине и холоднее</a:t>
            </a:r>
            <a:endParaRPr lang="ru-RU" altLang="ru-RU" sz="1800" b="1" i="1">
              <a:solidFill>
                <a:srgbClr val="FFCC00"/>
              </a:solidFill>
              <a:effectLst/>
            </a:endParaRP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На Марсе имеются глубокие каньоны, гигантские вулканы и обширные пустыни</a:t>
            </a:r>
            <a:endParaRPr lang="ru-RU" altLang="ru-RU" sz="1800" b="1" i="1">
              <a:solidFill>
                <a:srgbClr val="FFCC00"/>
              </a:solidFill>
              <a:effectLst/>
            </a:endParaRP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Вокруг Красной планеты, как еще называют Марс, летают дв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а</a:t>
            </a:r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 небольши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х</a:t>
            </a:r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спутника</a:t>
            </a:r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ru-RU" altLang="ru-RU" sz="1800" b="1" i="1">
                <a:solidFill>
                  <a:srgbClr val="FFCC00"/>
                </a:solidFill>
                <a:effectLst/>
                <a:latin typeface="Calibri" panose="020F0502020204030204" pitchFamily="34" charset="0"/>
                <a:hlinkClick r:id="rId3"/>
              </a:rPr>
              <a:t>Фобос и Деймос</a:t>
            </a:r>
            <a:endParaRPr lang="ru-RU" altLang="ru-RU" sz="1800" b="1" i="1">
              <a:solidFill>
                <a:srgbClr val="FFCC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9204" name="Rectangle 1"/>
          <p:cNvSpPr>
            <a:spLocks noChangeArrowheads="1"/>
          </p:cNvSpPr>
          <p:nvPr/>
        </p:nvSpPr>
        <p:spPr bwMode="auto">
          <a:xfrm>
            <a:off x="5257800" y="914400"/>
            <a:ext cx="541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      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24,1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поверхности: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-23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на большей части поверхности,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-150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на полюсах,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0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на экваторе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24,6229 часа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1,5237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228 млн. 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687 земных суток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6670 км. (0,53 диаметра Земли)</a:t>
            </a:r>
          </a:p>
        </p:txBody>
      </p:sp>
      <p:pic>
        <p:nvPicPr>
          <p:cNvPr id="179205" name="Picture 7" descr="Марсг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14400"/>
            <a:ext cx="26082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898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Марса</a:t>
            </a:r>
            <a:endParaRPr lang="ru-RU" dirty="0"/>
          </a:p>
        </p:txBody>
      </p:sp>
      <p:pic>
        <p:nvPicPr>
          <p:cNvPr id="1026" name="Picture 2" descr="https://kartinkinaden.ru/uploads/posts/2016-04/1459857735_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6" y="1806262"/>
            <a:ext cx="455919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5042" y="1806262"/>
            <a:ext cx="43971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Марс красноватый на Землю глядит,</a:t>
            </a:r>
          </a:p>
          <a:p>
            <a:r>
              <a:rPr lang="ru-RU" dirty="0"/>
              <a:t>Многих смущает его внешний вид.</a:t>
            </a:r>
          </a:p>
          <a:p>
            <a:r>
              <a:rPr lang="ru-RU" dirty="0"/>
              <a:t>Имя имеет в честь бога войны,</a:t>
            </a:r>
          </a:p>
          <a:p>
            <a:r>
              <a:rPr lang="ru-RU" dirty="0"/>
              <a:t>И охранять его вроде должны</a:t>
            </a:r>
          </a:p>
          <a:p>
            <a:r>
              <a:rPr lang="ru-RU" dirty="0"/>
              <a:t>Фобос и </a:t>
            </a:r>
            <a:r>
              <a:rPr lang="ru-RU" dirty="0" err="1"/>
              <a:t>Деймос</a:t>
            </a:r>
            <a:r>
              <a:rPr lang="ru-RU" dirty="0"/>
              <a:t> (как ужас и страх).</a:t>
            </a:r>
          </a:p>
          <a:p>
            <a:r>
              <a:rPr lang="ru-RU" dirty="0"/>
              <a:t>Эти названья у всех на устах.</a:t>
            </a:r>
          </a:p>
          <a:p>
            <a:r>
              <a:rPr lang="ru-RU" dirty="0"/>
              <a:t>Спутники это родные его —</a:t>
            </a:r>
          </a:p>
          <a:p>
            <a:r>
              <a:rPr lang="ru-RU" dirty="0"/>
              <a:t>Камни большие и только всего!</a:t>
            </a:r>
          </a:p>
          <a:p>
            <a:endParaRPr lang="ru-RU" dirty="0"/>
          </a:p>
          <a:p>
            <a:r>
              <a:rPr lang="ru-RU" dirty="0"/>
              <a:t>В здешних «морях» нет ни капли воды.</a:t>
            </a:r>
          </a:p>
          <a:p>
            <a:r>
              <a:rPr lang="ru-RU" dirty="0"/>
              <a:t>Может, помогут полярные льды?</a:t>
            </a:r>
          </a:p>
          <a:p>
            <a:r>
              <a:rPr lang="ru-RU" dirty="0"/>
              <a:t>Шапки полярные есть изо льда,</a:t>
            </a:r>
          </a:p>
          <a:p>
            <a:r>
              <a:rPr lang="ru-RU" dirty="0"/>
              <a:t>Только из них не струится вода.</a:t>
            </a:r>
          </a:p>
          <a:p>
            <a:r>
              <a:rPr lang="ru-RU" dirty="0"/>
              <a:t>Лед это, видно, совсем не простой.</a:t>
            </a:r>
          </a:p>
          <a:p>
            <a:r>
              <a:rPr lang="ru-RU" dirty="0"/>
              <a:t>Нет в нем воды, говорят, лед сухой</a:t>
            </a:r>
          </a:p>
        </p:txBody>
      </p:sp>
    </p:spTree>
    <p:extLst>
      <p:ext uri="{BB962C8B-B14F-4D97-AF65-F5344CB8AC3E}">
        <p14:creationId xmlns:p14="http://schemas.microsoft.com/office/powerpoint/2010/main" val="3593467796"/>
      </p:ext>
    </p:extLst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8"/>
          <p:cNvGrpSpPr>
            <a:grpSpLocks/>
          </p:cNvGrpSpPr>
          <p:nvPr/>
        </p:nvGrpSpPr>
        <p:grpSpPr bwMode="auto">
          <a:xfrm>
            <a:off x="8001000" y="2819401"/>
            <a:ext cx="2667000" cy="1839913"/>
            <a:chOff x="3936" y="1440"/>
            <a:chExt cx="1680" cy="1159"/>
          </a:xfrm>
        </p:grpSpPr>
        <p:pic>
          <p:nvPicPr>
            <p:cNvPr id="182286" name="Picture 26" descr="сатурн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40"/>
              <a:ext cx="1680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3" name="Rectangle 15"/>
            <p:cNvSpPr>
              <a:spLocks noChangeArrowheads="1"/>
            </p:cNvSpPr>
            <p:nvPr/>
          </p:nvSpPr>
          <p:spPr bwMode="auto">
            <a:xfrm>
              <a:off x="4752" y="2352"/>
              <a:ext cx="5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Сатурн</a:t>
              </a:r>
            </a:p>
          </p:txBody>
        </p:sp>
      </p:grp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5791200" cy="865187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smtClean="0">
                <a:solidFill>
                  <a:srgbClr val="FFCC00"/>
                </a:solidFill>
                <a:latin typeface="Impact" pitchFamily="34" charset="0"/>
              </a:rPr>
              <a:t>     Планеты – гиганты</a:t>
            </a:r>
            <a:r>
              <a:rPr lang="ru-RU" smtClean="0">
                <a:latin typeface="Impact" pitchFamily="34" charset="0"/>
              </a:rPr>
              <a:t> 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447800"/>
            <a:ext cx="6019800" cy="2895600"/>
          </a:xfrm>
        </p:spPr>
        <p:txBody>
          <a:bodyPr/>
          <a:lstStyle/>
          <a:p>
            <a:pPr eaLnBrk="1" hangingPunct="1"/>
            <a:r>
              <a:rPr lang="ru-RU" altLang="ru-RU" sz="2000" b="1" i="1">
                <a:effectLst/>
              </a:rPr>
              <a:t>Велики по размеру</a:t>
            </a:r>
          </a:p>
          <a:p>
            <a:pPr eaLnBrk="1" hangingPunct="1"/>
            <a:r>
              <a:rPr lang="ru-RU" altLang="ru-RU" sz="2000" b="1" i="1">
                <a:effectLst/>
              </a:rPr>
              <a:t>Рыхлая поверхность</a:t>
            </a:r>
          </a:p>
          <a:p>
            <a:pPr eaLnBrk="1" hangingPunct="1"/>
            <a:r>
              <a:rPr lang="ru-RU" altLang="ru-RU" sz="2000" b="1" i="1">
                <a:effectLst/>
              </a:rPr>
              <a:t>Имеют много спутников</a:t>
            </a:r>
          </a:p>
          <a:p>
            <a:pPr eaLnBrk="1" hangingPunct="1"/>
            <a:r>
              <a:rPr lang="ru-RU" altLang="ru-RU" sz="2000" b="1" i="1">
                <a:effectLst/>
              </a:rPr>
              <a:t>Имеют кольца</a:t>
            </a:r>
          </a:p>
          <a:p>
            <a:pPr eaLnBrk="1" hangingPunct="1"/>
            <a:r>
              <a:rPr lang="ru-RU" altLang="ru-RU" sz="2000" b="1" i="1">
                <a:effectLst/>
              </a:rPr>
              <a:t>Очень низкая температура поверхности</a:t>
            </a:r>
          </a:p>
          <a:p>
            <a:pPr eaLnBrk="1" hangingPunct="1"/>
            <a:r>
              <a:rPr lang="ru-RU" altLang="ru-RU" sz="2000" b="1" i="1">
                <a:effectLst/>
              </a:rPr>
              <a:t>Очень плотная атмосфера</a:t>
            </a:r>
          </a:p>
          <a:p>
            <a:pPr eaLnBrk="1" hangingPunct="1"/>
            <a:r>
              <a:rPr lang="ru-RU" altLang="ru-RU" sz="2000" b="1" i="1">
                <a:effectLst/>
              </a:rPr>
              <a:t>Сильное магнитное поле.</a:t>
            </a:r>
          </a:p>
        </p:txBody>
      </p:sp>
      <p:grpSp>
        <p:nvGrpSpPr>
          <p:cNvPr id="182277" name="Group 14"/>
          <p:cNvGrpSpPr>
            <a:grpSpLocks/>
          </p:cNvGrpSpPr>
          <p:nvPr/>
        </p:nvGrpSpPr>
        <p:grpSpPr bwMode="auto">
          <a:xfrm>
            <a:off x="8458200" y="152401"/>
            <a:ext cx="1993900" cy="2195513"/>
            <a:chOff x="4080" y="144"/>
            <a:chExt cx="1256" cy="1383"/>
          </a:xfrm>
        </p:grpSpPr>
        <p:pic>
          <p:nvPicPr>
            <p:cNvPr id="182284" name="Рисунок 3" descr="Юпитер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78" t="10078" r="18898" b="5040"/>
            <a:stretch>
              <a:fillRect/>
            </a:stretch>
          </p:blipFill>
          <p:spPr bwMode="auto">
            <a:xfrm>
              <a:off x="4080" y="144"/>
              <a:ext cx="125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285" name="Rectangle 8"/>
            <p:cNvSpPr>
              <a:spLocks noChangeArrowheads="1"/>
            </p:cNvSpPr>
            <p:nvPr/>
          </p:nvSpPr>
          <p:spPr bwMode="auto">
            <a:xfrm>
              <a:off x="4368" y="1296"/>
              <a:ext cx="6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FFFFFF"/>
                  </a:solidFill>
                  <a:latin typeface="Arial" panose="020B0604020202020204" pitchFamily="34" charset="0"/>
                </a:rPr>
                <a:t>Юпитер</a:t>
              </a:r>
            </a:p>
          </p:txBody>
        </p:sp>
      </p:grpSp>
      <p:grpSp>
        <p:nvGrpSpPr>
          <p:cNvPr id="182278" name="Group 24"/>
          <p:cNvGrpSpPr>
            <a:grpSpLocks/>
          </p:cNvGrpSpPr>
          <p:nvPr/>
        </p:nvGrpSpPr>
        <p:grpSpPr bwMode="auto">
          <a:xfrm>
            <a:off x="4572000" y="4981575"/>
            <a:ext cx="1898650" cy="1879600"/>
            <a:chOff x="1968" y="1920"/>
            <a:chExt cx="1196" cy="1184"/>
          </a:xfrm>
        </p:grpSpPr>
        <p:pic>
          <p:nvPicPr>
            <p:cNvPr id="182282" name="Рисунок 3" descr="Нептун"/>
            <p:cNvPicPr>
              <a:picLocks noChangeAspect="1" noChangeArrowheads="1"/>
            </p:cNvPicPr>
            <p:nvPr/>
          </p:nvPicPr>
          <p:blipFill>
            <a:blip r:embed="rId4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8" t="12599" r="18898" b="12599"/>
            <a:stretch>
              <a:fillRect/>
            </a:stretch>
          </p:blipFill>
          <p:spPr bwMode="auto">
            <a:xfrm>
              <a:off x="1968" y="1920"/>
              <a:ext cx="119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283" name="Rectangle 12"/>
            <p:cNvSpPr>
              <a:spLocks noChangeArrowheads="1"/>
            </p:cNvSpPr>
            <p:nvPr/>
          </p:nvSpPr>
          <p:spPr bwMode="auto">
            <a:xfrm>
              <a:off x="2276" y="2871"/>
              <a:ext cx="6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90000"/>
                <a:buFont typeface="Wingdings" panose="05000000000000000000" pitchFamily="2" charset="2"/>
                <a:buNone/>
              </a:pPr>
              <a:r>
                <a:rPr lang="ru-RU" altLang="ru-RU">
                  <a:solidFill>
                    <a:srgbClr val="FFFFFF"/>
                  </a:solidFill>
                  <a:latin typeface="Arial" panose="020B0604020202020204" pitchFamily="34" charset="0"/>
                </a:rPr>
                <a:t>Нептун</a:t>
              </a:r>
            </a:p>
          </p:txBody>
        </p:sp>
      </p:grpSp>
      <p:grpSp>
        <p:nvGrpSpPr>
          <p:cNvPr id="182279" name="Group 25"/>
          <p:cNvGrpSpPr>
            <a:grpSpLocks/>
          </p:cNvGrpSpPr>
          <p:nvPr/>
        </p:nvGrpSpPr>
        <p:grpSpPr bwMode="auto">
          <a:xfrm>
            <a:off x="7239001" y="4419601"/>
            <a:ext cx="2005013" cy="2246313"/>
            <a:chOff x="3600" y="2784"/>
            <a:chExt cx="1263" cy="1415"/>
          </a:xfrm>
        </p:grpSpPr>
        <p:pic>
          <p:nvPicPr>
            <p:cNvPr id="182280" name="Picture 19" descr="Ура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8" t="19138" r="36826" b="19138"/>
            <a:stretch>
              <a:fillRect/>
            </a:stretch>
          </p:blipFill>
          <p:spPr bwMode="auto">
            <a:xfrm>
              <a:off x="3600" y="2784"/>
              <a:ext cx="1040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4416" y="3936"/>
              <a:ext cx="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Уран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5488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7550" y="635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Юпитер</a:t>
            </a:r>
          </a:p>
        </p:txBody>
      </p:sp>
      <p:sp>
        <p:nvSpPr>
          <p:cNvPr id="183299" name="Содержимое 2"/>
          <p:cNvSpPr>
            <a:spLocks noGrp="1"/>
          </p:cNvSpPr>
          <p:nvPr>
            <p:ph idx="4294967295"/>
          </p:nvPr>
        </p:nvSpPr>
        <p:spPr>
          <a:xfrm>
            <a:off x="1676400" y="4572001"/>
            <a:ext cx="8839200" cy="1941513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Юпитер - пятая планета от Солнца, самая большая планета Солнечной системы</a:t>
            </a: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Юпитер имеет 16 спутников</a:t>
            </a:r>
            <a:r>
              <a:rPr lang="en-US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: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Адрастея, Метида,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Амальтея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 Фива,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4"/>
              </a:rPr>
              <a:t>Ио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Лиситея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Элара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Ананке, Карме,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Пасифе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Cинопе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5"/>
              </a:rPr>
              <a:t>Европа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6"/>
              </a:rPr>
              <a:t>Ганимед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7"/>
              </a:rPr>
              <a:t>Каллисто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Леда</a:t>
            </a:r>
            <a:r>
              <a:rPr lang="ru-RU" altLang="ru-RU" sz="2000" b="1" i="1">
                <a:solidFill>
                  <a:schemeClr val="hlink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  <a:hlinkClick r:id="rId3"/>
              </a:rPr>
              <a:t>Гималия</a:t>
            </a:r>
            <a:endParaRPr lang="ru-RU" altLang="ru-RU" sz="2000" b="1" i="1">
              <a:solidFill>
                <a:srgbClr val="FFCC00"/>
              </a:solidFill>
              <a:effectLst/>
              <a:cs typeface="Arial" panose="020B0604020202020204" pitchFamily="34" charset="0"/>
            </a:endParaRP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  <a:cs typeface="Arial" panose="020B0604020202020204" pitchFamily="34" charset="0"/>
              </a:rPr>
              <a:t>Кольцо шириной 20 000 км</a:t>
            </a:r>
          </a:p>
        </p:txBody>
      </p:sp>
      <p:pic>
        <p:nvPicPr>
          <p:cNvPr id="183300" name="Рисунок 3" descr="Юпите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12599" r="20787" b="12599"/>
          <a:stretch>
            <a:fillRect/>
          </a:stretch>
        </p:blipFill>
        <p:spPr bwMode="auto">
          <a:xfrm>
            <a:off x="1524001" y="838201"/>
            <a:ext cx="23796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Rectangle 1"/>
          <p:cNvSpPr>
            <a:spLocks noChangeArrowheads="1"/>
          </p:cNvSpPr>
          <p:nvPr/>
        </p:nvSpPr>
        <p:spPr bwMode="auto">
          <a:xfrm>
            <a:off x="4114800" y="838201"/>
            <a:ext cx="6324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      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13,1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верхних облаков: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-160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9,93 часа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5,203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9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 778 млн. 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11,86  земных лет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143760 км. (в 11,2 раза больше диаметра Земли)</a:t>
            </a:r>
          </a:p>
        </p:txBody>
      </p:sp>
    </p:spTree>
    <p:extLst>
      <p:ext uri="{BB962C8B-B14F-4D97-AF65-F5344CB8AC3E}">
        <p14:creationId xmlns:p14="http://schemas.microsoft.com/office/powerpoint/2010/main" val="6282556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3352800" y="304801"/>
            <a:ext cx="5314950" cy="1090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Спутники Юпитера</a:t>
            </a:r>
          </a:p>
        </p:txBody>
      </p:sp>
      <p:pic>
        <p:nvPicPr>
          <p:cNvPr id="49155" name="Picture 10" descr="j0219073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4862" y="0"/>
            <a:ext cx="2537138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991673" y="1676400"/>
            <a:ext cx="10238704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12 спутников Юпитера вращаются вокруг гиганта против часовой стрелки, а те, орбиты которых наиболее удалены от Юпитера, вращаются в противоположном направлении.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49157" name="Text Box 13"/>
          <p:cNvSpPr txBox="1">
            <a:spLocks noChangeArrowheads="1"/>
          </p:cNvSpPr>
          <p:nvPr/>
        </p:nvSpPr>
        <p:spPr bwMode="auto">
          <a:xfrm>
            <a:off x="3683358" y="2732468"/>
            <a:ext cx="850864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 smtClean="0"/>
              <a:t>Крупнейшие </a:t>
            </a:r>
            <a:r>
              <a:rPr lang="ru-RU" altLang="ru-RU" sz="1400" b="1" dirty="0"/>
              <a:t>спутники Юпитера:</a:t>
            </a:r>
            <a:endParaRPr lang="ru-RU" altLang="ru-RU" sz="1400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/>
              <a:t>ГАНИМЕД </a:t>
            </a:r>
            <a:r>
              <a:rPr lang="ru-RU" altLang="ru-RU" sz="1400" dirty="0"/>
              <a:t>– крупнейший спутник в Солнечной системе, он больше планеты Меркурий.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/>
              <a:t>(диаметр – 5262 км, расстояние от Юпитера – 1070 000 км)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/>
              <a:t>КАЛЛИСТО – </a:t>
            </a:r>
            <a:r>
              <a:rPr lang="ru-RU" altLang="ru-RU" sz="1400" dirty="0"/>
              <a:t>самый тёмный и самый льдистый из спутников (диаметр – 4800км, расстояние от Юпитера </a:t>
            </a:r>
            <a:r>
              <a:rPr lang="ru-RU" altLang="ru-RU" sz="1400" dirty="0" smtClean="0"/>
              <a:t>– 1 883 000 км)</a:t>
            </a:r>
            <a:endParaRPr lang="ru-RU" altLang="ru-RU" sz="1400" dirty="0"/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 smtClean="0"/>
              <a:t> ЕВРОПА –из всех спутников в Солнечной системе у него самая гладкая поверхность, т.к. она покрыта слоем льда в 100 км толщиной. (диаметр – 3138 км, расстояние от Юпитера – 670 900 км)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 smtClean="0"/>
              <a:t>Недавно учёные выдвинули гипотезу, что на Европе могут существовать примитивные формы жизни. Возможно, что слой льда создаёт «парниковый эффект», а под ним могут жить одноклеточные водоросли и другие микроорганизмы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 smtClean="0"/>
              <a:t>ИО </a:t>
            </a:r>
            <a:r>
              <a:rPr lang="ru-RU" altLang="ru-RU" sz="1400" dirty="0" smtClean="0"/>
              <a:t>– Юпитер притягивает к себе Ио с такой силой, что вещество внутри спутника разогревается и кипит. Образуется множество вулканов, выбрасывающих во время извержения серу, которая разливается вокруг кратеров красными морями. Вулканы поменьше извергают двуокись серы, которая оседает на поверхности Ио наподобие снега</a:t>
            </a:r>
            <a:r>
              <a:rPr lang="ru-RU" altLang="ru-RU" sz="12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3843" y="2981392"/>
            <a:ext cx="3035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Юпитер — царь планет!</a:t>
            </a:r>
          </a:p>
          <a:p>
            <a:r>
              <a:rPr lang="ru-RU"/>
              <a:t>В тельняшке облаков</a:t>
            </a:r>
          </a:p>
          <a:p>
            <a:r>
              <a:rPr lang="ru-RU"/>
              <a:t>Вращаться не спешит —</a:t>
            </a:r>
          </a:p>
          <a:p>
            <a:r>
              <a:rPr lang="ru-RU"/>
              <a:t>Уж нрав его таков!</a:t>
            </a:r>
          </a:p>
          <a:p>
            <a:r>
              <a:rPr lang="ru-RU"/>
              <a:t>Двенадцать на Земле,</a:t>
            </a:r>
          </a:p>
          <a:p>
            <a:r>
              <a:rPr lang="ru-RU"/>
              <a:t>А здесь лишь год пройдет!</a:t>
            </a:r>
          </a:p>
          <a:p>
            <a:r>
              <a:rPr lang="ru-RU"/>
              <a:t>Уж очень он тяжел</a:t>
            </a:r>
          </a:p>
          <a:p>
            <a:r>
              <a:rPr lang="ru-RU"/>
              <a:t>И медленно плывет.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7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7550" y="635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Сатурн</a:t>
            </a:r>
          </a:p>
        </p:txBody>
      </p:sp>
      <p:sp>
        <p:nvSpPr>
          <p:cNvPr id="186371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4648200"/>
            <a:ext cx="9144000" cy="19050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Сатурн, шестая от Солнца планета</a:t>
            </a: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Имеет </a:t>
            </a:r>
            <a:r>
              <a:rPr lang="en-US" altLang="ru-RU" sz="2000" b="1" i="1">
                <a:solidFill>
                  <a:srgbClr val="FFCC00"/>
                </a:solidFill>
                <a:effectLst/>
              </a:rPr>
              <a:t>17</a:t>
            </a:r>
            <a:r>
              <a:rPr lang="ru-RU" altLang="ru-RU" sz="2000" b="1" i="1">
                <a:solidFill>
                  <a:srgbClr val="FFCC00"/>
                </a:solidFill>
                <a:effectLst/>
              </a:rPr>
              <a:t> спутников</a:t>
            </a: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Имеет удивительную систему колец</a:t>
            </a:r>
          </a:p>
          <a:p>
            <a:pPr marL="547688" indent="-411163" eaLnBrk="1" hangingPunct="1"/>
            <a:r>
              <a:rPr lang="ru-RU" altLang="ru-RU" sz="2000" b="1" i="1">
                <a:solidFill>
                  <a:srgbClr val="FFCC00"/>
                </a:solidFill>
                <a:effectLst/>
              </a:rPr>
              <a:t>Ширина колец Сатурна 400 000 км., но в толщину они имеют всего несколько десятков метров</a:t>
            </a:r>
          </a:p>
        </p:txBody>
      </p:sp>
      <p:sp>
        <p:nvSpPr>
          <p:cNvPr id="186372" name="Rectangle 1"/>
          <p:cNvSpPr>
            <a:spLocks noChangeArrowheads="1"/>
          </p:cNvSpPr>
          <p:nvPr/>
        </p:nvSpPr>
        <p:spPr bwMode="auto">
          <a:xfrm>
            <a:off x="4114800" y="898526"/>
            <a:ext cx="6400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33400" indent="-5334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      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9,6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верхних облаков: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-150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10,54 часа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9,54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1427 млн. км.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29,46 земных года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120420 км. (в 9,46 раза больше диаметра Земли)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8310" name="Picture 6" descr="сатур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25908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2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186670" y="252211"/>
            <a:ext cx="3779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У Сатурна один крупный спутник –Титан, и более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двадцати небольших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спутников</a:t>
            </a:r>
            <a:r>
              <a:rPr lang="ru-RU" alt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4" descr="04070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4" y="605307"/>
            <a:ext cx="6903075" cy="56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5055" y="4237148"/>
            <a:ext cx="43714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 каждой планеты есть что-то своё,</a:t>
            </a:r>
            <a:br>
              <a:rPr lang="ru-RU" dirty="0"/>
            </a:br>
            <a:r>
              <a:rPr lang="ru-RU" dirty="0"/>
              <a:t>Что ярче всего отличает её.</a:t>
            </a:r>
            <a:br>
              <a:rPr lang="ru-RU" dirty="0"/>
            </a:br>
            <a:r>
              <a:rPr lang="ru-RU" dirty="0"/>
              <a:t>Сатурн непременно узнаешь в лицо —</a:t>
            </a:r>
            <a:br>
              <a:rPr lang="ru-RU" dirty="0"/>
            </a:br>
            <a:r>
              <a:rPr lang="ru-RU" dirty="0"/>
              <a:t>Его окружает большое кольцо.</a:t>
            </a:r>
            <a:br>
              <a:rPr lang="ru-RU" dirty="0"/>
            </a:br>
            <a:r>
              <a:rPr lang="ru-RU" dirty="0"/>
              <a:t>Оно не сплошное, из разных полос.</a:t>
            </a:r>
            <a:br>
              <a:rPr lang="ru-RU" dirty="0"/>
            </a:br>
            <a:r>
              <a:rPr lang="ru-RU" dirty="0"/>
              <a:t>Учёные вот как решили вопрос:</a:t>
            </a:r>
            <a:br>
              <a:rPr lang="ru-RU" dirty="0"/>
            </a:br>
            <a:r>
              <a:rPr lang="ru-RU" dirty="0"/>
              <a:t>Когда-то давно там замёрзла вода,</a:t>
            </a:r>
            <a:br>
              <a:rPr lang="ru-RU" dirty="0"/>
            </a:br>
            <a:r>
              <a:rPr lang="ru-RU" dirty="0"/>
              <a:t>И кольца Сатурна из снега и льда.</a:t>
            </a:r>
          </a:p>
        </p:txBody>
      </p:sp>
    </p:spTree>
    <p:extLst>
      <p:ext uri="{BB962C8B-B14F-4D97-AF65-F5344CB8AC3E}">
        <p14:creationId xmlns:p14="http://schemas.microsoft.com/office/powerpoint/2010/main" val="3857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682" y="6350"/>
            <a:ext cx="8140836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Уран</a:t>
            </a:r>
          </a:p>
        </p:txBody>
      </p:sp>
      <p:sp>
        <p:nvSpPr>
          <p:cNvPr id="188419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4343400"/>
            <a:ext cx="8915400" cy="23622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Уран - седьмая от Солнца планета 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Ось вращения Урана наклонена на угол 98</a:t>
            </a:r>
            <a:r>
              <a:rPr lang="ru-RU" altLang="ru-RU" sz="1800" b="1" i="1" baseline="30000">
                <a:solidFill>
                  <a:srgbClr val="FFCC00"/>
                </a:solidFill>
                <a:effectLst/>
              </a:rPr>
              <a:t>o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. О нем говорят, что он «прилег отдохнуть».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Уран имеет 15 спутников : </a:t>
            </a:r>
            <a:r>
              <a:rPr lang="ru-RU" altLang="ru-RU" sz="1800" b="1" i="1">
                <a:solidFill>
                  <a:schemeClr val="hlink"/>
                </a:solidFill>
                <a:effectLst/>
                <a:hlinkClick r:id="rId3"/>
              </a:rPr>
              <a:t>Миранда</a:t>
            </a:r>
            <a:r>
              <a:rPr lang="ru-RU" altLang="ru-RU" sz="1800" b="1" i="1">
                <a:solidFill>
                  <a:schemeClr val="hlink"/>
                </a:solidFill>
                <a:effectLst/>
              </a:rPr>
              <a:t>, </a:t>
            </a:r>
            <a:r>
              <a:rPr lang="ru-RU" altLang="ru-RU" sz="1800" b="1" i="1">
                <a:solidFill>
                  <a:schemeClr val="hlink"/>
                </a:solidFill>
                <a:effectLst/>
                <a:hlinkClick r:id="rId3"/>
              </a:rPr>
              <a:t>Ариэль</a:t>
            </a:r>
            <a:r>
              <a:rPr lang="ru-RU" altLang="ru-RU" sz="1800" b="1" i="1">
                <a:solidFill>
                  <a:schemeClr val="hlink"/>
                </a:solidFill>
                <a:effectLst/>
              </a:rPr>
              <a:t>, </a:t>
            </a:r>
            <a:r>
              <a:rPr lang="ru-RU" altLang="ru-RU" sz="1800" b="1" i="1">
                <a:solidFill>
                  <a:schemeClr val="hlink"/>
                </a:solidFill>
                <a:effectLst/>
                <a:hlinkClick r:id="rId3"/>
              </a:rPr>
              <a:t>Умбриэль</a:t>
            </a:r>
            <a:r>
              <a:rPr lang="ru-RU" altLang="ru-RU" sz="1800" b="1" i="1">
                <a:solidFill>
                  <a:schemeClr val="hlink"/>
                </a:solidFill>
                <a:effectLst/>
              </a:rPr>
              <a:t>, </a:t>
            </a:r>
            <a:r>
              <a:rPr lang="ru-RU" altLang="ru-RU" sz="1800" b="1" i="1">
                <a:solidFill>
                  <a:schemeClr val="hlink"/>
                </a:solidFill>
                <a:effectLst/>
                <a:hlinkClick r:id="rId3"/>
              </a:rPr>
              <a:t>Титания</a:t>
            </a:r>
            <a:r>
              <a:rPr lang="ru-RU" altLang="ru-RU" sz="1800" b="1" i="1">
                <a:solidFill>
                  <a:schemeClr val="hlink"/>
                </a:solidFill>
                <a:effectLst/>
              </a:rPr>
              <a:t>, </a:t>
            </a:r>
            <a:r>
              <a:rPr lang="ru-RU" altLang="ru-RU" sz="1800" b="1" i="1">
                <a:solidFill>
                  <a:schemeClr val="hlink"/>
                </a:solidFill>
                <a:effectLst/>
                <a:hlinkClick r:id="rId3"/>
              </a:rPr>
              <a:t>Оберон</a:t>
            </a:r>
            <a:r>
              <a:rPr lang="ru-RU" altLang="ru-RU" sz="1800" b="1" i="1">
                <a:solidFill>
                  <a:schemeClr val="hlink"/>
                </a:solidFill>
                <a:effectLst/>
              </a:rPr>
              <a:t>, Корделия, Офелия, Бианка, Крессида, Дездемона,  Джульетта, Порция, Розалинда, Белинда, Пэк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 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Имеет систему колец.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Вращается в сторону противоположную вращению Солнца</a:t>
            </a:r>
          </a:p>
        </p:txBody>
      </p:sp>
      <p:sp>
        <p:nvSpPr>
          <p:cNvPr id="188420" name="Rectangle 1"/>
          <p:cNvSpPr>
            <a:spLocks noChangeArrowheads="1"/>
          </p:cNvSpPr>
          <p:nvPr/>
        </p:nvSpPr>
        <p:spPr bwMode="auto">
          <a:xfrm>
            <a:off x="4495800" y="914401"/>
            <a:ext cx="6019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6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r>
              <a:rPr lang="en-US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-220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17,23 часа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19,2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 2,86 млрд. 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84 земных года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51300 км (в 4 раза больше диаметра Земли)</a:t>
            </a:r>
          </a:p>
        </p:txBody>
      </p:sp>
      <p:pic>
        <p:nvPicPr>
          <p:cNvPr id="188421" name="Picture 7" descr="Ур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9138" r="36826" b="19138"/>
          <a:stretch>
            <a:fillRect/>
          </a:stretch>
        </p:blipFill>
        <p:spPr bwMode="auto">
          <a:xfrm>
            <a:off x="1905000" y="838200"/>
            <a:ext cx="218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732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017587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eaLnBrk="1" hangingPunct="1">
              <a:defRPr/>
            </a:pPr>
            <a:r>
              <a:rPr lang="ru-RU" b="1" smtClean="0">
                <a:solidFill>
                  <a:srgbClr val="FFCC00"/>
                </a:solidFill>
                <a:latin typeface="Impact" pitchFamily="34" charset="0"/>
              </a:rPr>
              <a:t>СОЛНЕЧНАЯ СИСТЕМА</a:t>
            </a:r>
            <a:r>
              <a:rPr lang="ru-RU" smtClean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95400"/>
            <a:ext cx="8301038" cy="495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/>
              <a:t>   </a:t>
            </a:r>
            <a:r>
              <a:rPr lang="ru-RU" sz="2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Солнечная система</a:t>
            </a:r>
            <a:r>
              <a:rPr lang="ru-RU" sz="2800" i="1" dirty="0"/>
              <a:t> </a:t>
            </a:r>
            <a:r>
              <a:rPr lang="ru-RU" sz="2800" i="1" dirty="0">
                <a:effectLst/>
              </a:rPr>
              <a:t>— звёздная система, состоящая из Солнца и планетной системы, включающей в себя все естественные космические объекты, обращающиеся вокруг Солнца: планеты и их спутники, карликовые планеты и их спутники, а также малые тела — астероиды, кометы, </a:t>
            </a:r>
            <a:r>
              <a:rPr lang="ru-RU" sz="2800" i="1" dirty="0" err="1">
                <a:effectLst/>
              </a:rPr>
              <a:t>метеороиды</a:t>
            </a:r>
            <a:r>
              <a:rPr lang="ru-RU" sz="2800" i="1" dirty="0">
                <a:effectLst/>
              </a:rPr>
              <a:t>, космическую пыль.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i="1" dirty="0">
                <a:effectLst/>
              </a:rPr>
              <a:t>Солнечная система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i="1" dirty="0">
                <a:effectLst/>
              </a:rPr>
              <a:t>входит в состав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i="1" dirty="0">
                <a:effectLst/>
              </a:rPr>
              <a:t>галактики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i="1" dirty="0">
                <a:effectLst/>
              </a:rPr>
              <a:t>Млечный путь</a:t>
            </a:r>
          </a:p>
        </p:txBody>
      </p:sp>
      <p:pic>
        <p:nvPicPr>
          <p:cNvPr id="167940" name="Picture 2" descr="http://upload.wikimedia.org/wikipedia/commons/thumb/c/c2/Solar_sys.jpg/430px-Solar_sys.jpg">
            <a:hlinkClick r:id="rId2" tooltip="Солнечная система (масштаб не соблюдён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1"/>
            <a:ext cx="38100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252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7466_040803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4" y="590550"/>
            <a:ext cx="828111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Спутники Урана</a:t>
            </a:r>
          </a:p>
        </p:txBody>
      </p:sp>
      <p:pic>
        <p:nvPicPr>
          <p:cNvPr id="15364" name="Picture 5" descr="миранда Ура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94" y="0"/>
            <a:ext cx="2971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305800" y="6400800"/>
            <a:ext cx="2362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Миранда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839" y="2487632"/>
            <a:ext cx="35548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Уран больших планет собрат,</a:t>
            </a:r>
          </a:p>
          <a:p>
            <a:r>
              <a:rPr lang="ru-RU"/>
              <a:t>Такой же газовый гигант,</a:t>
            </a:r>
          </a:p>
          <a:p>
            <a:r>
              <a:rPr lang="ru-RU"/>
              <a:t>Но, хотя Уран гигантен,</a:t>
            </a:r>
          </a:p>
          <a:p>
            <a:r>
              <a:rPr lang="ru-RU"/>
              <a:t>Нет на нем полос и пятен,</a:t>
            </a:r>
          </a:p>
          <a:p>
            <a:r>
              <a:rPr lang="ru-RU"/>
              <a:t>И, к тому же, исключенье</a:t>
            </a:r>
          </a:p>
          <a:p>
            <a:r>
              <a:rPr lang="ru-RU"/>
              <a:t>Он в манере обращенья.</a:t>
            </a:r>
          </a:p>
          <a:p>
            <a:r>
              <a:rPr lang="ru-RU"/>
              <a:t>Воображение тревожа,</a:t>
            </a:r>
          </a:p>
          <a:p>
            <a:r>
              <a:rPr lang="ru-RU"/>
              <a:t>Уран летит вкруг Солнца лёжа,</a:t>
            </a:r>
          </a:p>
          <a:p>
            <a:r>
              <a:rPr lang="ru-RU"/>
              <a:t>И точно так, вращаясь боком,</a:t>
            </a:r>
          </a:p>
          <a:p>
            <a:r>
              <a:rPr lang="ru-RU"/>
              <a:t>С ним спутников летает много.</a:t>
            </a:r>
          </a:p>
          <a:p>
            <a:r>
              <a:rPr lang="ru-RU"/>
              <a:t>Всех больше лун имеет он</a:t>
            </a:r>
          </a:p>
          <a:p>
            <a:r>
              <a:rPr lang="ru-RU"/>
              <a:t>И даже окружен кольцом,</a:t>
            </a:r>
          </a:p>
          <a:p>
            <a:r>
              <a:rPr lang="ru-RU"/>
              <a:t>Но поскромней, чем у Сатурна,</a:t>
            </a:r>
          </a:p>
          <a:p>
            <a:r>
              <a:rPr lang="ru-RU"/>
              <a:t>Уран - зеленый, изумрудный.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0968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7550" y="635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Нептун</a:t>
            </a:r>
          </a:p>
        </p:txBody>
      </p:sp>
      <p:sp>
        <p:nvSpPr>
          <p:cNvPr id="189443" name="Содержимое 2"/>
          <p:cNvSpPr>
            <a:spLocks noGrp="1"/>
          </p:cNvSpPr>
          <p:nvPr>
            <p:ph idx="4294967295"/>
          </p:nvPr>
        </p:nvSpPr>
        <p:spPr>
          <a:xfrm>
            <a:off x="1676400" y="4572000"/>
            <a:ext cx="8763000" cy="18288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Нептун - это предпоследняя планета в Солнечной системе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Орбита Нептуна пересекается с орбитой Плутона в некоторых местах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Имеет 6 спутников (один из них </a:t>
            </a:r>
            <a:r>
              <a:rPr lang="ru-RU" altLang="ru-RU" sz="1800" b="1" i="1">
                <a:solidFill>
                  <a:srgbClr val="FFCC00"/>
                </a:solidFill>
                <a:effectLst/>
                <a:hlinkClick r:id="rId3"/>
              </a:rPr>
              <a:t>Тритон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, который имеет свои спутники)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Нептун - в римской мифологии – бог морей</a:t>
            </a:r>
          </a:p>
        </p:txBody>
      </p:sp>
      <p:pic>
        <p:nvPicPr>
          <p:cNvPr id="189444" name="Рисунок 3" descr="Непту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t="17638" r="24567" b="20157"/>
          <a:stretch>
            <a:fillRect/>
          </a:stretch>
        </p:blipFill>
        <p:spPr bwMode="auto">
          <a:xfrm>
            <a:off x="1828800" y="1143001"/>
            <a:ext cx="21209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Rectangle 1"/>
          <p:cNvSpPr>
            <a:spLocks noChangeArrowheads="1"/>
          </p:cNvSpPr>
          <p:nvPr/>
        </p:nvSpPr>
        <p:spPr bwMode="auto">
          <a:xfrm>
            <a:off x="4191001" y="914401"/>
            <a:ext cx="61198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5,4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- 213</a:t>
            </a:r>
            <a:r>
              <a:rPr lang="ru-RU" altLang="ru-RU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17,87 часа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30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 4,5 млрд.км.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165 земных лет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  49500 км. (в 3,9 раза больше диаметра Земли)</a:t>
            </a:r>
          </a:p>
        </p:txBody>
      </p:sp>
    </p:spTree>
    <p:extLst>
      <p:ext uri="{BB962C8B-B14F-4D97-AF65-F5344CB8AC3E}">
        <p14:creationId xmlns:p14="http://schemas.microsoft.com/office/powerpoint/2010/main" val="389015972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651px-neptune_storm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5"/>
            <a:ext cx="73152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Спутники Нептуна</a:t>
            </a:r>
          </a:p>
        </p:txBody>
      </p:sp>
      <p:pic>
        <p:nvPicPr>
          <p:cNvPr id="18436" name="Picture 5" descr="im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5" y="584202"/>
            <a:ext cx="7461162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53" y="3193961"/>
            <a:ext cx="64170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Нептун в сиянье голубом – “морское божество”</a:t>
            </a:r>
          </a:p>
          <a:p>
            <a:r>
              <a:rPr lang="ru-RU" dirty="0">
                <a:solidFill>
                  <a:schemeClr val="bg2"/>
                </a:solidFill>
              </a:rPr>
              <a:t>Нашёл, в координатах вычисленных, – Галле.</a:t>
            </a:r>
          </a:p>
          <a:p>
            <a:r>
              <a:rPr lang="ru-RU" dirty="0">
                <a:solidFill>
                  <a:schemeClr val="bg2"/>
                </a:solidFill>
              </a:rPr>
              <a:t>Расчетов Адамса и </a:t>
            </a:r>
            <a:r>
              <a:rPr lang="ru-RU" dirty="0" err="1">
                <a:solidFill>
                  <a:schemeClr val="bg2"/>
                </a:solidFill>
              </a:rPr>
              <a:t>Леверье</a:t>
            </a:r>
            <a:r>
              <a:rPr lang="ru-RU" dirty="0">
                <a:solidFill>
                  <a:schemeClr val="bg2"/>
                </a:solidFill>
              </a:rPr>
              <a:t> стал торжеством –</a:t>
            </a:r>
          </a:p>
          <a:p>
            <a:r>
              <a:rPr lang="ru-RU" dirty="0">
                <a:solidFill>
                  <a:schemeClr val="bg2"/>
                </a:solidFill>
              </a:rPr>
              <a:t>Всех, чьи труды законы неба открывали.</a:t>
            </a:r>
          </a:p>
          <a:p>
            <a:r>
              <a:rPr lang="ru-RU" dirty="0">
                <a:solidFill>
                  <a:schemeClr val="bg2"/>
                </a:solidFill>
              </a:rPr>
              <a:t>Восьмой от Солнца, дальше в тридцать раз нашей Земли</a:t>
            </a:r>
          </a:p>
          <a:p>
            <a:r>
              <a:rPr lang="ru-RU" dirty="0">
                <a:solidFill>
                  <a:schemeClr val="bg2"/>
                </a:solidFill>
              </a:rPr>
              <a:t>Значительно плотней, среди планет – гигантов.</a:t>
            </a:r>
          </a:p>
          <a:p>
            <a:r>
              <a:rPr lang="ru-RU" dirty="0">
                <a:solidFill>
                  <a:schemeClr val="bg2"/>
                </a:solidFill>
              </a:rPr>
              <a:t>Тринадцать спутников известно из его семьи,</a:t>
            </a:r>
          </a:p>
          <a:p>
            <a:r>
              <a:rPr lang="ru-RU" dirty="0">
                <a:solidFill>
                  <a:schemeClr val="bg2"/>
                </a:solidFill>
              </a:rPr>
              <a:t>Он в кольцах, из частичек пыли, элегантных.</a:t>
            </a:r>
          </a:p>
          <a:p>
            <a:r>
              <a:rPr lang="ru-RU" dirty="0">
                <a:solidFill>
                  <a:schemeClr val="bg2"/>
                </a:solidFill>
              </a:rPr>
              <a:t>Метановая атмосфера, ветры, облака,</a:t>
            </a:r>
          </a:p>
          <a:p>
            <a:r>
              <a:rPr lang="ru-RU" dirty="0">
                <a:solidFill>
                  <a:schemeClr val="bg2"/>
                </a:solidFill>
              </a:rPr>
              <a:t>Один из спутников, в движении обратном,</a:t>
            </a:r>
          </a:p>
          <a:p>
            <a:r>
              <a:rPr lang="ru-RU" dirty="0">
                <a:solidFill>
                  <a:schemeClr val="bg2"/>
                </a:solidFill>
              </a:rPr>
              <a:t>С поверхностью прикрытою азотом лишь слегка</a:t>
            </a:r>
          </a:p>
          <a:p>
            <a:r>
              <a:rPr lang="ru-RU" dirty="0">
                <a:solidFill>
                  <a:schemeClr val="bg2"/>
                </a:solidFill>
              </a:rPr>
              <a:t>На что хватило тяготения понятно.</a:t>
            </a:r>
          </a:p>
        </p:txBody>
      </p:sp>
    </p:spTree>
    <p:extLst>
      <p:ext uri="{BB962C8B-B14F-4D97-AF65-F5344CB8AC3E}">
        <p14:creationId xmlns:p14="http://schemas.microsoft.com/office/powerpoint/2010/main" val="40354733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r="30573"/>
          <a:stretch>
            <a:fillRect/>
          </a:stretch>
        </p:blipFill>
        <p:spPr>
          <a:xfrm>
            <a:off x="1524000" y="1"/>
            <a:ext cx="3201988" cy="1158875"/>
          </a:xfrm>
          <a:noFill/>
        </p:spPr>
      </p:pic>
      <p:sp>
        <p:nvSpPr>
          <p:cNvPr id="190467" name="Содержимое 2"/>
          <p:cNvSpPr>
            <a:spLocks noGrp="1"/>
          </p:cNvSpPr>
          <p:nvPr>
            <p:ph idx="4294967295"/>
          </p:nvPr>
        </p:nvSpPr>
        <p:spPr>
          <a:xfrm>
            <a:off x="1676400" y="5181600"/>
            <a:ext cx="8534400" cy="16764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Плутон - девятая планета от Солнца. Она состоит в основном из камня и льда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У Плутона существует спутник или планета-близнец </a:t>
            </a:r>
            <a:r>
              <a:rPr lang="ru-RU" altLang="ru-RU" sz="1800" b="1" i="1">
                <a:solidFill>
                  <a:srgbClr val="FFCC00"/>
                </a:solidFill>
                <a:effectLst/>
                <a:hlinkClick r:id="rId4"/>
              </a:rPr>
              <a:t>Харон</a:t>
            </a:r>
            <a:endParaRPr lang="ru-RU" altLang="ru-RU" sz="1800" b="1" i="1">
              <a:solidFill>
                <a:srgbClr val="FFCC00"/>
              </a:solidFill>
              <a:effectLst/>
            </a:endParaRP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Плутон - в греческой мифологии бог подземного мира</a:t>
            </a:r>
          </a:p>
          <a:p>
            <a:pPr marL="547688" indent="-411163" eaLnBrk="1" hangingPunct="1"/>
            <a:r>
              <a:rPr lang="ru-RU" altLang="ru-RU" sz="1800" b="1" i="1">
                <a:solidFill>
                  <a:srgbClr val="FFCC00"/>
                </a:solidFill>
                <a:effectLst/>
              </a:rPr>
              <a:t>С 2007 г. Плутон перестали считать планетой</a:t>
            </a:r>
          </a:p>
        </p:txBody>
      </p:sp>
      <p:pic>
        <p:nvPicPr>
          <p:cNvPr id="190468" name="Рисунок 3" descr="Плутон и Херон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12885"/>
          <a:stretch>
            <a:fillRect/>
          </a:stretch>
        </p:blipFill>
        <p:spPr bwMode="auto">
          <a:xfrm>
            <a:off x="1905001" y="1371600"/>
            <a:ext cx="20621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Rectangle 1"/>
          <p:cNvSpPr>
            <a:spLocks noChangeArrowheads="1"/>
          </p:cNvSpPr>
          <p:nvPr/>
        </p:nvSpPr>
        <p:spPr bwMode="auto">
          <a:xfrm>
            <a:off x="4114800" y="682626"/>
            <a:ext cx="6248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01800" indent="-17018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</a:t>
            </a:r>
            <a:r>
              <a:rPr lang="en-US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     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4,7 км/с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-230oC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6,4 земных суток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39,4 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  <a:hlinkClick r:id="rId6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5,91 млрд. км – среднее,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29,65 </a:t>
            </a:r>
            <a:r>
              <a:rPr lang="ru-RU" altLang="ru-RU" b="1" i="1" u="sng">
                <a:solidFill>
                  <a:srgbClr val="FFFFCC"/>
                </a:solidFill>
                <a:latin typeface="Arial" panose="020B0604020202020204" pitchFamily="34" charset="0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4,4475 млрд. км –  минимальное,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49,28 </a:t>
            </a:r>
            <a:r>
              <a:rPr lang="ru-RU" altLang="ru-RU" b="1" i="1" u="sng">
                <a:solidFill>
                  <a:srgbClr val="FFFFCC"/>
                </a:solidFill>
                <a:latin typeface="Arial" panose="020B0604020202020204" pitchFamily="34" charset="0"/>
              </a:rPr>
              <a:t>а. е.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= 7,392 млрд. км – максимальное – на сильно вытянутой эллиптической орбите.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247,7 земных лет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     2324 км. 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4267200" y="3048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>
                <a:solidFill>
                  <a:srgbClr val="FFFFCC"/>
                </a:solidFill>
                <a:latin typeface="Monotype Corsiva" panose="03010101010201010101" pitchFamily="66" charset="0"/>
              </a:rPr>
              <a:t>– карликовая планета Солнечной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7567997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sedna-comp-brow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b="6654"/>
          <a:stretch>
            <a:fillRect/>
          </a:stretch>
        </p:blipFill>
        <p:spPr bwMode="auto">
          <a:xfrm>
            <a:off x="4419601" y="236538"/>
            <a:ext cx="60991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703388" y="404814"/>
            <a:ext cx="2868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Помимо восьми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больших планет,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вокруг Солнца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обращается множество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планет-карликов.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Это тела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шарообразной формы,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которые по размерам и массе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C000"/>
                </a:solidFill>
                <a:latin typeface="Bookman Old Style" panose="02050604050505020204" pitchFamily="18" charset="0"/>
              </a:rPr>
              <a:t>меньше Луны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701801" y="5380038"/>
            <a:ext cx="881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FFC000"/>
                </a:solidFill>
                <a:latin typeface="Bookman Old Style" panose="02050604050505020204" pitchFamily="18" charset="0"/>
              </a:rPr>
              <a:t>Показаны Седна, Кваоар и Плутон в сравнении с Землёй и Луной</a:t>
            </a:r>
          </a:p>
        </p:txBody>
      </p:sp>
    </p:spTree>
    <p:extLst>
      <p:ext uri="{BB962C8B-B14F-4D97-AF65-F5344CB8AC3E}">
        <p14:creationId xmlns:p14="http://schemas.microsoft.com/office/powerpoint/2010/main" val="28277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324600" cy="712788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sz="3200">
                <a:solidFill>
                  <a:srgbClr val="FFCC00"/>
                </a:solidFill>
                <a:latin typeface="Impact" pitchFamily="34" charset="0"/>
              </a:rPr>
              <a:t>Малые тела Солнечной системы</a:t>
            </a:r>
          </a:p>
        </p:txBody>
      </p:sp>
      <p:sp>
        <p:nvSpPr>
          <p:cNvPr id="1925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762000"/>
            <a:ext cx="57150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Еще в </a:t>
            </a:r>
            <a:r>
              <a:rPr lang="en-US" altLang="ru-RU" sz="1600" b="1" i="1">
                <a:effectLst/>
              </a:rPr>
              <a:t>XVIII</a:t>
            </a:r>
            <a:r>
              <a:rPr lang="ru-RU" altLang="ru-RU" sz="1600" b="1" i="1">
                <a:effectLst/>
              </a:rPr>
              <a:t> в. астрономы пытались найти планету, отбита которой проходит в пространстве между орбитами Марса и Юпитера. Но такой планеты в Солнечной системе не существует. В самом начале </a:t>
            </a:r>
            <a:r>
              <a:rPr lang="en-US" altLang="ru-RU" sz="1600" b="1" i="1">
                <a:effectLst/>
              </a:rPr>
              <a:t>XIX </a:t>
            </a:r>
            <a:r>
              <a:rPr lang="ru-RU" altLang="ru-RU" sz="1600" b="1" i="1">
                <a:effectLst/>
              </a:rPr>
              <a:t>в. Итальянский астроном Пиацци случайно открыл первую </a:t>
            </a:r>
            <a:r>
              <a:rPr lang="ru-RU" altLang="ru-RU" sz="1600" b="1" i="1">
                <a:solidFill>
                  <a:srgbClr val="FFCC00"/>
                </a:solidFill>
                <a:effectLst/>
              </a:rPr>
              <a:t>малую планету – </a:t>
            </a:r>
            <a:r>
              <a:rPr lang="ru-RU" altLang="ru-RU" sz="1800" b="1" i="1">
                <a:solidFill>
                  <a:srgbClr val="FFCC00"/>
                </a:solidFill>
                <a:effectLst/>
              </a:rPr>
              <a:t>астероид</a:t>
            </a:r>
            <a:r>
              <a:rPr lang="ru-RU" altLang="ru-RU" sz="1600" b="1" i="1">
                <a:effectLst/>
              </a:rPr>
              <a:t>, которую назвали Церера (диаметр 1000 км). В дальнейшем был открыт пояс астероидов между орбитами Марса и Юпитера. Название астероидам дают в честь великих людей (Ломоносов), государств (Югославия), обсерваторий (Цинциннати) и т. д.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Астероиды движутся вокруг Солнца в ту же сторону, что и большинство планет. В последнее время удалось открыть спутники у некоторых астероидов.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ru-RU" altLang="ru-RU" sz="1600" b="1" i="1">
              <a:effectLst/>
            </a:endParaRPr>
          </a:p>
        </p:txBody>
      </p:sp>
      <p:pic>
        <p:nvPicPr>
          <p:cNvPr id="192516" name="Picture 7" descr="45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6718" r="3600" b="5879"/>
          <a:stretch>
            <a:fillRect/>
          </a:stretch>
        </p:blipFill>
        <p:spPr>
          <a:xfrm>
            <a:off x="7315200" y="1447801"/>
            <a:ext cx="3144838" cy="446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7" name="Rectangle 13"/>
          <p:cNvSpPr>
            <a:spLocks noChangeArrowheads="1"/>
          </p:cNvSpPr>
          <p:nvPr/>
        </p:nvSpPr>
        <p:spPr bwMode="auto">
          <a:xfrm>
            <a:off x="2362200" y="5181601"/>
            <a:ext cx="8153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Особенности</a:t>
            </a:r>
            <a:r>
              <a:rPr lang="en-US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:</a:t>
            </a:r>
            <a:endParaRPr lang="ru-RU" altLang="ru-RU" b="1" i="1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    - Большая вытянутость орбит.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    - Бесформенные глыбы.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    - Массы слишком малы, чтобы удержать атмосферу.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CC6600"/>
                </a:solidFill>
                <a:latin typeface="Arial" panose="020B0604020202020204" pitchFamily="34" charset="0"/>
              </a:rPr>
              <a:t>    - Общая масса всех астероидов ≈ в 20 раз меньше массы Луны.</a:t>
            </a:r>
          </a:p>
        </p:txBody>
      </p:sp>
      <p:pic>
        <p:nvPicPr>
          <p:cNvPr id="192518" name="Picture 14" descr="solar_syst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5" t="76772" r="10335" b="9596"/>
          <a:stretch>
            <a:fillRect/>
          </a:stretch>
        </p:blipFill>
        <p:spPr bwMode="auto">
          <a:xfrm>
            <a:off x="7772401" y="152400"/>
            <a:ext cx="2538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984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1" descr="solar_syst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 t="69020" r="13287" b="22145"/>
          <a:stretch>
            <a:fillRect/>
          </a:stretch>
        </p:blipFill>
        <p:spPr bwMode="auto">
          <a:xfrm>
            <a:off x="8077200" y="2286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6172200" cy="712787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sz="3200">
                <a:solidFill>
                  <a:srgbClr val="FFCC00"/>
                </a:solidFill>
                <a:latin typeface="Impact" pitchFamily="34" charset="0"/>
              </a:rPr>
              <a:t>Малые тела Солнечной системы</a:t>
            </a:r>
          </a:p>
        </p:txBody>
      </p:sp>
      <p:sp>
        <p:nvSpPr>
          <p:cNvPr id="1935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8458200" cy="1981200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None/>
            </a:pPr>
            <a:r>
              <a:rPr lang="ru-RU" altLang="ru-RU" sz="1600" b="1" i="1">
                <a:effectLst/>
              </a:rPr>
              <a:t>Под действием притяжения планет орбиты астероидов могут пересекаться друг с другом. В результате возможны </a:t>
            </a:r>
            <a:r>
              <a:rPr lang="ru-RU" altLang="ru-RU" sz="1600" b="1" i="1">
                <a:solidFill>
                  <a:srgbClr val="FFCC00"/>
                </a:solidFill>
                <a:effectLst/>
              </a:rPr>
              <a:t>столкновения  астероидов и их дробление.</a:t>
            </a:r>
            <a:r>
              <a:rPr lang="ru-RU" altLang="ru-RU" sz="1600" b="1" i="1">
                <a:effectLst/>
              </a:rPr>
              <a:t> Так образуются </a:t>
            </a:r>
            <a:r>
              <a:rPr lang="ru-RU" altLang="ru-RU" sz="2000" b="1" i="1">
                <a:solidFill>
                  <a:srgbClr val="FFCC00"/>
                </a:solidFill>
                <a:effectLst/>
              </a:rPr>
              <a:t>метеориты</a:t>
            </a:r>
            <a:endParaRPr lang="ru-RU" altLang="ru-RU" sz="1600" b="1" i="1">
              <a:effectLst/>
            </a:endParaRPr>
          </a:p>
          <a:p>
            <a:pPr marL="355600" indent="-355600" eaLnBrk="1" hangingPunct="1">
              <a:lnSpc>
                <a:spcPct val="90000"/>
              </a:lnSpc>
              <a:buNone/>
            </a:pPr>
            <a:r>
              <a:rPr lang="ru-RU" altLang="ru-RU" sz="1600" b="1" i="1">
                <a:effectLst/>
              </a:rPr>
              <a:t>Прежде чем попасть на Землю метеориты долгое время путешествуют в межпланетном пространстве</a:t>
            </a:r>
          </a:p>
          <a:p>
            <a:pPr marL="355600" indent="-355600" eaLnBrk="1" hangingPunct="1">
              <a:lnSpc>
                <a:spcPct val="90000"/>
              </a:lnSpc>
              <a:buNone/>
            </a:pPr>
            <a:endParaRPr lang="ru-RU" altLang="ru-RU" sz="1600" b="1" i="1">
              <a:effectLst/>
            </a:endParaRPr>
          </a:p>
          <a:p>
            <a:pPr marL="355600" indent="-355600" eaLnBrk="1" hangingPunct="1">
              <a:lnSpc>
                <a:spcPct val="90000"/>
              </a:lnSpc>
              <a:buNone/>
            </a:pPr>
            <a:r>
              <a:rPr lang="ru-RU" altLang="ru-RU" sz="1600" b="1" i="1">
                <a:effectLst/>
              </a:rPr>
              <a:t>        </a:t>
            </a:r>
          </a:p>
        </p:txBody>
      </p:sp>
      <p:sp>
        <p:nvSpPr>
          <p:cNvPr id="193541" name="Rectangle 12"/>
          <p:cNvSpPr>
            <a:spLocks noChangeArrowheads="1"/>
          </p:cNvSpPr>
          <p:nvPr/>
        </p:nvSpPr>
        <p:spPr bwMode="auto">
          <a:xfrm>
            <a:off x="1676400" y="2590801"/>
            <a:ext cx="88392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68500" indent="-19685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3399FF"/>
                </a:solidFill>
                <a:latin typeface="Arial" panose="020B0604020202020204" pitchFamily="34" charset="0"/>
              </a:rPr>
              <a:t>Особенности</a:t>
            </a:r>
            <a:r>
              <a:rPr lang="en-US" altLang="ru-RU" sz="1600" b="1" i="1">
                <a:solidFill>
                  <a:srgbClr val="3399FF"/>
                </a:solidFill>
                <a:latin typeface="Arial" panose="020B0604020202020204" pitchFamily="34" charset="0"/>
              </a:rPr>
              <a:t>:</a:t>
            </a:r>
            <a:endParaRPr lang="ru-RU" altLang="ru-RU" sz="1600" b="1" i="1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- Существует несколько видов </a:t>
            </a:r>
            <a:r>
              <a:rPr lang="ru-RU" altLang="ru-RU" sz="1600" b="1" i="1">
                <a:solidFill>
                  <a:srgbClr val="FFCC00"/>
                </a:solidFill>
                <a:latin typeface="Arial" panose="020B0604020202020204" pitchFamily="34" charset="0"/>
              </a:rPr>
              <a:t>метеоритов</a:t>
            </a:r>
            <a:r>
              <a:rPr lang="en-US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              </a:t>
            </a:r>
            <a:r>
              <a:rPr lang="ru-RU" altLang="ru-RU" sz="1600" b="1" i="1">
                <a:solidFill>
                  <a:srgbClr val="FF99FF"/>
                </a:solidFill>
                <a:latin typeface="Arial" panose="020B0604020202020204" pitchFamily="34" charset="0"/>
              </a:rPr>
              <a:t>железные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(91 %),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              </a:t>
            </a:r>
            <a:r>
              <a:rPr lang="ru-RU" altLang="ru-RU" sz="1600" b="1" i="1">
                <a:solidFill>
                  <a:srgbClr val="FF6699"/>
                </a:solidFill>
                <a:latin typeface="Arial" panose="020B0604020202020204" pitchFamily="34" charset="0"/>
              </a:rPr>
              <a:t>никелевые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(8,5 %)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              </a:t>
            </a:r>
            <a:r>
              <a:rPr lang="ru-RU" altLang="ru-RU" sz="1600" b="1" i="1">
                <a:solidFill>
                  <a:srgbClr val="FF7C80"/>
                </a:solidFill>
                <a:latin typeface="Arial" panose="020B0604020202020204" pitchFamily="34" charset="0"/>
              </a:rPr>
              <a:t>каменные</a:t>
            </a:r>
            <a:r>
              <a:rPr lang="ru-RU" altLang="ru-RU" sz="1600" b="1" i="1">
                <a:solidFill>
                  <a:srgbClr val="33CC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(содержат кислород и кремний, уголь и графит,      углеводороды, примеси более сложных органических соединений, включая аминокислоты)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              </a:t>
            </a:r>
            <a:r>
              <a:rPr lang="ru-RU" altLang="ru-RU" sz="1600" b="1" i="1">
                <a:solidFill>
                  <a:srgbClr val="FF6600"/>
                </a:solidFill>
                <a:latin typeface="Arial" panose="020B0604020202020204" pitchFamily="34" charset="0"/>
              </a:rPr>
              <a:t>железо-каменные.</a:t>
            </a:r>
          </a:p>
        </p:txBody>
      </p:sp>
      <p:sp>
        <p:nvSpPr>
          <p:cNvPr id="193542" name="Rectangle 14"/>
          <p:cNvSpPr>
            <a:spLocks noChangeArrowheads="1"/>
          </p:cNvSpPr>
          <p:nvPr/>
        </p:nvSpPr>
        <p:spPr bwMode="auto">
          <a:xfrm>
            <a:off x="2667001" y="5943600"/>
            <a:ext cx="752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Наиболее известны</a:t>
            </a:r>
            <a:r>
              <a:rPr lang="en-US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  <a:r>
              <a:rPr lang="ru-RU" altLang="ru-RU" b="1" i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i="1">
                <a:solidFill>
                  <a:srgbClr val="FFCC66"/>
                </a:solidFill>
                <a:latin typeface="Arial" panose="020B0604020202020204" pitchFamily="34" charset="0"/>
              </a:rPr>
              <a:t>Тунгусский, Сихотэ-Алинский</a:t>
            </a:r>
            <a:r>
              <a:rPr lang="ru-RU" altLang="ru-RU">
                <a:solidFill>
                  <a:srgbClr val="FFCC66"/>
                </a:solidFill>
              </a:rPr>
              <a:t> </a:t>
            </a:r>
          </a:p>
        </p:txBody>
      </p:sp>
      <p:sp>
        <p:nvSpPr>
          <p:cNvPr id="193543" name="Rectangle 15"/>
          <p:cNvSpPr>
            <a:spLocks noChangeArrowheads="1"/>
          </p:cNvSpPr>
          <p:nvPr/>
        </p:nvSpPr>
        <p:spPr bwMode="auto">
          <a:xfrm>
            <a:off x="1676400" y="4572000"/>
            <a:ext cx="8991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2425" indent="-352425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i="1">
                <a:solidFill>
                  <a:srgbClr val="FFFFFF"/>
                </a:solidFill>
              </a:rPr>
              <a:t>- 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При движении метеорита в атмосфере Земли возникает мощная ударная волна, в которой температура сжатого воздуха достигает десятков и сотен тысяч Кельвинов. В результате диссоциации молекул воздуха и последующей многократной ионизации воздух приобретает свойства плазмы</a:t>
            </a:r>
          </a:p>
        </p:txBody>
      </p:sp>
    </p:spTree>
    <p:extLst>
      <p:ext uri="{BB962C8B-B14F-4D97-AF65-F5344CB8AC3E}">
        <p14:creationId xmlns:p14="http://schemas.microsoft.com/office/powerpoint/2010/main" val="28120148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10"/>
          <p:cNvGrpSpPr>
            <a:grpSpLocks/>
          </p:cNvGrpSpPr>
          <p:nvPr/>
        </p:nvGrpSpPr>
        <p:grpSpPr bwMode="auto">
          <a:xfrm>
            <a:off x="7239000" y="152401"/>
            <a:ext cx="3429000" cy="1590675"/>
            <a:chOff x="3216" y="144"/>
            <a:chExt cx="2300" cy="1002"/>
          </a:xfrm>
        </p:grpSpPr>
        <p:pic>
          <p:nvPicPr>
            <p:cNvPr id="194565" name="Picture 7" descr="solar_system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5" t="63484" r="10925" b="23253"/>
            <a:stretch>
              <a:fillRect/>
            </a:stretch>
          </p:blipFill>
          <p:spPr bwMode="auto">
            <a:xfrm>
              <a:off x="3216" y="144"/>
              <a:ext cx="2300" cy="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566" name="Oval 8"/>
            <p:cNvSpPr>
              <a:spLocks noChangeArrowheads="1"/>
            </p:cNvSpPr>
            <p:nvPr/>
          </p:nvSpPr>
          <p:spPr bwMode="auto">
            <a:xfrm>
              <a:off x="4656" y="695"/>
              <a:ext cx="480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096000" cy="712788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sz="3200">
                <a:solidFill>
                  <a:srgbClr val="FFCC00"/>
                </a:solidFill>
                <a:latin typeface="Impact" pitchFamily="34" charset="0"/>
              </a:rPr>
              <a:t>Малые тела Солнечной системы</a:t>
            </a:r>
          </a:p>
        </p:txBody>
      </p:sp>
      <p:sp>
        <p:nvSpPr>
          <p:cNvPr id="19456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219200"/>
            <a:ext cx="87630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folHlink"/>
                </a:solidFill>
                <a:effectLst/>
              </a:rPr>
              <a:t>Кометы </a:t>
            </a:r>
            <a:r>
              <a:rPr lang="ru-RU" altLang="ru-RU" sz="1800" b="1" i="1">
                <a:solidFill>
                  <a:schemeClr val="folHlink"/>
                </a:solidFill>
                <a:effectLst/>
              </a:rPr>
              <a:t>– хвостатые звезды</a:t>
            </a:r>
            <a:r>
              <a:rPr lang="ru-RU" altLang="ru-RU" sz="1800" b="1" i="1">
                <a:effectLst/>
              </a:rPr>
              <a:t>, издавна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b="1" i="1">
                <a:effectLst/>
              </a:rPr>
              <a:t>                   привлекали внимание людей,  внушая суеверный ужас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600" b="1" i="1">
              <a:solidFill>
                <a:srgbClr val="FF66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solidFill>
                  <a:srgbClr val="FF6600"/>
                </a:solidFill>
                <a:effectLst/>
              </a:rPr>
              <a:t>Особенности</a:t>
            </a:r>
            <a:r>
              <a:rPr lang="en-US" altLang="ru-RU" sz="1600" b="1" i="1">
                <a:solidFill>
                  <a:srgbClr val="FF6600"/>
                </a:solidFill>
                <a:effectLst/>
              </a:rPr>
              <a:t>:</a:t>
            </a:r>
            <a:endParaRPr lang="ru-RU" altLang="ru-RU" sz="1600" b="1" i="1">
              <a:solidFill>
                <a:srgbClr val="FF66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  - состоит из ядра, головы и хвоста</a:t>
            </a:r>
            <a:r>
              <a:rPr lang="en-US" altLang="ru-RU" sz="1600" b="1" i="1">
                <a:effectLst/>
              </a:rPr>
              <a:t>;</a:t>
            </a:r>
            <a:r>
              <a:rPr lang="ru-RU" altLang="ru-RU" sz="1600" b="1" i="1">
                <a:effectLst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  - имеют сильно вытянутые эллиптические орбиты</a:t>
            </a:r>
            <a:r>
              <a:rPr lang="en-US" altLang="ru-RU" sz="1600" b="1" i="1">
                <a:effectLst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</a:t>
            </a:r>
            <a:r>
              <a:rPr lang="en-US" altLang="ru-RU" sz="1600" b="1" i="1">
                <a:effectLst/>
              </a:rPr>
              <a:t>  - </a:t>
            </a:r>
            <a:r>
              <a:rPr lang="ru-RU" altLang="ru-RU" sz="1600" b="1" i="1">
                <a:effectLst/>
              </a:rPr>
              <a:t>имеют период обращения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  - вещество кометы, сосредоточенное в ее ядре, состоит из смеси замерзших газов и пылинок металлических и каменных частиц разных размеров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  - когда комета приближается к Солнцу, ядро постепенно прогревается, из него выделяются газы и пыль, которые окутывают ядро и образуют голову и хвост кометы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  - хвост кометы состоит из очень разряженного вещества, сквозь которое даже просвечиваются звезды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Наиболее известны</a:t>
            </a:r>
            <a:r>
              <a:rPr lang="en-US" altLang="ru-RU" sz="1600" b="1" i="1">
                <a:effectLst/>
              </a:rPr>
              <a:t>:</a:t>
            </a:r>
            <a:r>
              <a:rPr lang="ru-RU" altLang="ru-RU" sz="1600" b="1" i="1">
                <a:effectLst/>
              </a:rPr>
              <a:t> </a:t>
            </a:r>
            <a:r>
              <a:rPr lang="ru-RU" altLang="ru-RU" sz="1600" b="1" i="1">
                <a:solidFill>
                  <a:schemeClr val="folHlink"/>
                </a:solidFill>
                <a:effectLst/>
              </a:rPr>
              <a:t>комета</a:t>
            </a:r>
            <a:r>
              <a:rPr lang="ru-RU" altLang="ru-RU" sz="2000" b="1" i="1">
                <a:solidFill>
                  <a:schemeClr val="folHlink"/>
                </a:solidFill>
                <a:effectLst/>
              </a:rPr>
              <a:t> Галлея</a:t>
            </a:r>
            <a:r>
              <a:rPr lang="ru-RU" altLang="ru-RU" sz="1600" b="1" i="1">
                <a:solidFill>
                  <a:schemeClr val="folHlink"/>
                </a:solidFill>
                <a:effectLst/>
              </a:rPr>
              <a:t> (период обращения 76 лет), комета </a:t>
            </a:r>
            <a:r>
              <a:rPr lang="ru-RU" altLang="ru-RU" sz="2000" b="1" i="1">
                <a:solidFill>
                  <a:schemeClr val="folHlink"/>
                </a:solidFill>
                <a:effectLst/>
              </a:rPr>
              <a:t>Энке</a:t>
            </a:r>
            <a:r>
              <a:rPr lang="ru-RU" altLang="ru-RU" sz="1600" b="1" i="1">
                <a:solidFill>
                  <a:schemeClr val="folHlink"/>
                </a:solidFill>
                <a:effectLst/>
              </a:rPr>
              <a:t> (период обращения 3,3 года), комета </a:t>
            </a:r>
            <a:r>
              <a:rPr lang="ru-RU" altLang="ru-RU" sz="2000" b="1" i="1">
                <a:solidFill>
                  <a:schemeClr val="folHlink"/>
                </a:solidFill>
                <a:effectLst/>
              </a:rPr>
              <a:t>Шумейкеров – Леви</a:t>
            </a:r>
          </a:p>
        </p:txBody>
      </p:sp>
    </p:spTree>
    <p:extLst>
      <p:ext uri="{BB962C8B-B14F-4D97-AF65-F5344CB8AC3E}">
        <p14:creationId xmlns:p14="http://schemas.microsoft.com/office/powerpoint/2010/main" val="42375536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FFC000"/>
                </a:solidFill>
                <a:latin typeface="Bookman Old Style" panose="02050604050505020204" pitchFamily="18" charset="0"/>
              </a:rPr>
              <a:t>Самая знаменитая комета – комета Галлея – </a:t>
            </a:r>
            <a:br>
              <a:rPr lang="ru-RU" altLang="ru-RU" sz="2800" b="1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ru-RU" altLang="ru-RU" sz="2800" b="1">
                <a:solidFill>
                  <a:srgbClr val="FFC000"/>
                </a:solidFill>
                <a:latin typeface="Bookman Old Style" panose="02050604050505020204" pitchFamily="18" charset="0"/>
              </a:rPr>
              <a:t>обращается вокруг Солнца за 76 лет.</a:t>
            </a:r>
          </a:p>
        </p:txBody>
      </p:sp>
      <p:pic>
        <p:nvPicPr>
          <p:cNvPr id="195587" name="Picture 9" descr="OA_comet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4601"/>
          <a:stretch>
            <a:fillRect/>
          </a:stretch>
        </p:blipFill>
        <p:spPr bwMode="auto">
          <a:xfrm>
            <a:off x="2057400" y="12954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15" descr="i?id=175247450-01&amp;tov=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388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12788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sz="3200">
                <a:solidFill>
                  <a:srgbClr val="FFCC00"/>
                </a:solidFill>
                <a:latin typeface="Impact" pitchFamily="34" charset="0"/>
              </a:rPr>
              <a:t>Малые тела Солнечной системы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762000"/>
            <a:ext cx="88392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i="1">
                <a:solidFill>
                  <a:schemeClr val="folHlink"/>
                </a:solidFill>
                <a:effectLst/>
              </a:rPr>
              <a:t>Метеоры</a:t>
            </a:r>
            <a:r>
              <a:rPr lang="ru-RU" altLang="ru-RU" sz="1600" b="1" i="1">
                <a:solidFill>
                  <a:schemeClr val="folHlink"/>
                </a:solidFill>
                <a:effectLst/>
              </a:rPr>
              <a:t> – «падающие звезды»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i="1">
                <a:solidFill>
                  <a:schemeClr val="folHlink"/>
                </a:solidFill>
                <a:effectLst/>
              </a:rPr>
              <a:t>Метеор </a:t>
            </a:r>
            <a:r>
              <a:rPr lang="ru-RU" altLang="ru-RU" sz="1600" b="1" i="1">
                <a:solidFill>
                  <a:schemeClr val="folHlink"/>
                </a:solidFill>
                <a:effectLst/>
              </a:rPr>
              <a:t>– это явление вспышки небольшого космического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solidFill>
                  <a:schemeClr val="folHlink"/>
                </a:solidFill>
                <a:effectLst/>
              </a:rPr>
              <a:t>                 тела, вторгшегося со скоростью от 11 до 73 км/с в земную атмосферу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solidFill>
                  <a:srgbClr val="FF6600"/>
                </a:solidFill>
                <a:effectLst/>
              </a:rPr>
              <a:t>Особенности</a:t>
            </a:r>
            <a:r>
              <a:rPr lang="en-US" altLang="ru-RU" sz="1600" b="1" i="1">
                <a:solidFill>
                  <a:srgbClr val="FF6600"/>
                </a:solidFill>
                <a:effectLst/>
              </a:rPr>
              <a:t>:</a:t>
            </a:r>
            <a:endParaRPr lang="ru-RU" altLang="ru-RU" sz="1600" b="1" i="1">
              <a:solidFill>
                <a:srgbClr val="FF66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- взаимодействуя с молекулами воздуха, метеор теряет свою скорость, нагревается, начинает испаряться, иногда дробиться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-вокруг него образуется облачко из раскаленных газов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- масса метеора уменьшается, частицы распыляются не долетев до Земли</a:t>
            </a:r>
            <a:r>
              <a:rPr lang="en-US" altLang="ru-RU" sz="1600" b="1" i="1">
                <a:effectLst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1600" b="1" i="1">
                <a:effectLst/>
              </a:rPr>
              <a:t>  - </a:t>
            </a:r>
            <a:r>
              <a:rPr lang="ru-RU" altLang="ru-RU" sz="1600" b="1" i="1">
                <a:effectLst/>
              </a:rPr>
              <a:t>пролетая в земной атмосфере, метеоры ионизируют молекулы воздуха, оставляя за собой светящийся след</a:t>
            </a:r>
            <a:r>
              <a:rPr lang="en-US" altLang="ru-RU" sz="1600" b="1" i="1">
                <a:effectLst/>
              </a:rPr>
              <a:t>;</a:t>
            </a:r>
            <a:endParaRPr lang="ru-RU" altLang="ru-RU" sz="1600" b="1" i="1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i="1">
                <a:effectLst/>
              </a:rPr>
              <a:t>  - от ионизованных метеорных следов хорошо отражаются радиоволны, что позволяет наблюдать их не только визуально, но и радиолокационным методом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600" b="1" i="1">
              <a:effectLst/>
            </a:endParaRPr>
          </a:p>
        </p:txBody>
      </p:sp>
      <p:sp>
        <p:nvSpPr>
          <p:cNvPr id="197637" name="Rectangle 8"/>
          <p:cNvSpPr>
            <a:spLocks noChangeArrowheads="1"/>
          </p:cNvSpPr>
          <p:nvPr/>
        </p:nvSpPr>
        <p:spPr bwMode="auto">
          <a:xfrm>
            <a:off x="1676400" y="4572000"/>
            <a:ext cx="4191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CC66"/>
                </a:solidFill>
                <a:latin typeface="Arial" panose="020B0604020202020204" pitchFamily="34" charset="0"/>
              </a:rPr>
              <a:t>Болиды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CC66"/>
                </a:solidFill>
                <a:latin typeface="Arial" panose="020B0604020202020204" pitchFamily="34" charset="0"/>
              </a:rPr>
              <a:t>– массивные, очень яркие метеориты, имеющие вид огненных шаров со светящимися хвостами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6600"/>
                </a:solidFill>
                <a:latin typeface="Arial" panose="020B0604020202020204" pitchFamily="34" charset="0"/>
              </a:rPr>
              <a:t>Особенности</a:t>
            </a:r>
            <a:r>
              <a:rPr lang="en-US" altLang="ru-RU" sz="1600" b="1" i="1">
                <a:solidFill>
                  <a:srgbClr val="FF6600"/>
                </a:solidFill>
                <a:latin typeface="Arial" panose="020B0604020202020204" pitchFamily="34" charset="0"/>
              </a:rPr>
              <a:t>:</a:t>
            </a:r>
            <a:endParaRPr lang="ru-RU" altLang="ru-RU" sz="1600" b="1" i="1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 - можно видеть даже днем</a:t>
            </a:r>
          </a:p>
        </p:txBody>
      </p:sp>
      <p:sp>
        <p:nvSpPr>
          <p:cNvPr id="197638" name="Rectangle 9"/>
          <p:cNvSpPr>
            <a:spLocks noChangeArrowheads="1"/>
          </p:cNvSpPr>
          <p:nvPr/>
        </p:nvSpPr>
        <p:spPr bwMode="auto">
          <a:xfrm>
            <a:off x="6096000" y="4572001"/>
            <a:ext cx="41148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CC66"/>
                </a:solidFill>
                <a:latin typeface="Arial" panose="020B0604020202020204" pitchFamily="34" charset="0"/>
              </a:rPr>
              <a:t>Метеорные потоки</a:t>
            </a:r>
            <a:r>
              <a:rPr lang="ru-RU" altLang="ru-RU" sz="1600" b="1" i="1">
                <a:solidFill>
                  <a:srgbClr val="FFFFFF"/>
                </a:solidFill>
                <a:latin typeface="Arial" panose="020B0604020202020204" pitchFamily="34" charset="0"/>
              </a:rPr>
              <a:t> наблюдаются в тех случаях, когда Земля встречается с роем метеорных тел, которые движутся приблизительно по одной орбите (орбитам старых уже разрушившихся комет)</a:t>
            </a:r>
          </a:p>
        </p:txBody>
      </p:sp>
      <p:pic>
        <p:nvPicPr>
          <p:cNvPr id="197639" name="Picture 11" descr="i?id=90674794-07&amp;tov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"/>
            <a:ext cx="22098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13" descr="i?id=71486525-01&amp;tov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4256"/>
          <a:stretch>
            <a:fillRect/>
          </a:stretch>
        </p:blipFill>
        <p:spPr bwMode="auto">
          <a:xfrm>
            <a:off x="1676400" y="5638801"/>
            <a:ext cx="12969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271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eaLnBrk="1" hangingPunct="1">
              <a:defRPr/>
            </a:pPr>
            <a:r>
              <a:rPr lang="ru-RU" b="1" smtClean="0">
                <a:solidFill>
                  <a:srgbClr val="FFCC00"/>
                </a:solidFill>
                <a:latin typeface="Impact" pitchFamily="34" charset="0"/>
              </a:rPr>
              <a:t>СОЛНЕЧНАЯ СИСТЕМА</a:t>
            </a:r>
          </a:p>
        </p:txBody>
      </p:sp>
      <p:grpSp>
        <p:nvGrpSpPr>
          <p:cNvPr id="174083" name="Group 241"/>
          <p:cNvGrpSpPr>
            <a:grpSpLocks/>
          </p:cNvGrpSpPr>
          <p:nvPr/>
        </p:nvGrpSpPr>
        <p:grpSpPr bwMode="auto">
          <a:xfrm>
            <a:off x="1752600" y="1371600"/>
            <a:ext cx="8763000" cy="5105400"/>
            <a:chOff x="144" y="864"/>
            <a:chExt cx="5424" cy="2688"/>
          </a:xfrm>
        </p:grpSpPr>
        <p:sp>
          <p:nvSpPr>
            <p:cNvPr id="76828" name="Rectangle 28"/>
            <p:cNvSpPr>
              <a:spLocks noChangeArrowheads="1"/>
            </p:cNvSpPr>
            <p:nvPr/>
          </p:nvSpPr>
          <p:spPr bwMode="auto">
            <a:xfrm>
              <a:off x="3600" y="2985"/>
              <a:ext cx="196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Болиды</a:t>
              </a: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Космическая пыль</a:t>
              </a:r>
            </a:p>
          </p:txBody>
        </p:sp>
        <p:sp>
          <p:nvSpPr>
            <p:cNvPr id="76827" name="Rectangle 27"/>
            <p:cNvSpPr>
              <a:spLocks noChangeArrowheads="1"/>
            </p:cNvSpPr>
            <p:nvPr/>
          </p:nvSpPr>
          <p:spPr bwMode="auto">
            <a:xfrm>
              <a:off x="1952" y="2985"/>
              <a:ext cx="164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CC66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Нептун</a:t>
              </a:r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auto">
            <a:xfrm>
              <a:off x="144" y="2985"/>
              <a:ext cx="180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Марс</a:t>
              </a:r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auto">
            <a:xfrm>
              <a:off x="3600" y="2712"/>
              <a:ext cx="1968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Астероиды</a:t>
              </a: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3600" y="2439"/>
              <a:ext cx="1968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Метеорные потоки</a:t>
              </a: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952" y="2439"/>
              <a:ext cx="1648" cy="5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CC66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Уран</a:t>
              </a: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44" y="2439"/>
              <a:ext cx="1808" cy="5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Земля</a:t>
              </a: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3600" y="2166"/>
              <a:ext cx="1968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Метеориты</a:t>
              </a: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3600" y="1893"/>
              <a:ext cx="1968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Метеоры</a:t>
              </a: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1952" y="1893"/>
              <a:ext cx="164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CC66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Сатурн</a:t>
              </a: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144" y="1893"/>
              <a:ext cx="180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Венера</a:t>
              </a: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3600" y="1620"/>
              <a:ext cx="1968" cy="2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Кометы</a:t>
              </a:r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3600" y="1347"/>
              <a:ext cx="1968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 i="1">
                  <a:solidFill>
                    <a:srgbClr val="3399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Карликовые планеты</a:t>
              </a: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1952" y="1347"/>
              <a:ext cx="164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CC66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Юпитер</a:t>
              </a: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144" y="1347"/>
              <a:ext cx="1808" cy="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3600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Меркурий</a:t>
              </a: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3600" y="864"/>
              <a:ext cx="1968" cy="48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Малые тала Солнечной системы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1952" y="864"/>
              <a:ext cx="1648" cy="48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Планеты - гиганты</a:t>
              </a:r>
            </a:p>
          </p:txBody>
        </p:sp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144" y="864"/>
              <a:ext cx="1808" cy="48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FFCC"/>
                </a:buClr>
                <a:buSzPct val="75000"/>
                <a:buFont typeface="Wingdings" pitchFamily="2" charset="2"/>
                <a:buNone/>
                <a:defRPr/>
              </a:pPr>
              <a:r>
                <a:rPr lang="ru-RU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Планеты земной группы</a:t>
              </a:r>
            </a:p>
          </p:txBody>
        </p:sp>
        <p:sp>
          <p:nvSpPr>
            <p:cNvPr id="174102" name="Line 35"/>
            <p:cNvSpPr>
              <a:spLocks noChangeShapeType="1"/>
            </p:cNvSpPr>
            <p:nvPr/>
          </p:nvSpPr>
          <p:spPr bwMode="auto">
            <a:xfrm>
              <a:off x="144" y="86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3" name="Line 36"/>
            <p:cNvSpPr>
              <a:spLocks noChangeShapeType="1"/>
            </p:cNvSpPr>
            <p:nvPr/>
          </p:nvSpPr>
          <p:spPr bwMode="auto">
            <a:xfrm>
              <a:off x="144" y="1347"/>
              <a:ext cx="5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4" name="Line 38"/>
            <p:cNvSpPr>
              <a:spLocks noChangeShapeType="1"/>
            </p:cNvSpPr>
            <p:nvPr/>
          </p:nvSpPr>
          <p:spPr bwMode="auto">
            <a:xfrm>
              <a:off x="144" y="1893"/>
              <a:ext cx="5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5" name="Line 40"/>
            <p:cNvSpPr>
              <a:spLocks noChangeShapeType="1"/>
            </p:cNvSpPr>
            <p:nvPr/>
          </p:nvSpPr>
          <p:spPr bwMode="auto">
            <a:xfrm>
              <a:off x="144" y="2439"/>
              <a:ext cx="5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6" name="Line 42"/>
            <p:cNvSpPr>
              <a:spLocks noChangeShapeType="1"/>
            </p:cNvSpPr>
            <p:nvPr/>
          </p:nvSpPr>
          <p:spPr bwMode="auto">
            <a:xfrm>
              <a:off x="144" y="2985"/>
              <a:ext cx="5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7" name="Line 45"/>
            <p:cNvSpPr>
              <a:spLocks noChangeShapeType="1"/>
            </p:cNvSpPr>
            <p:nvPr/>
          </p:nvSpPr>
          <p:spPr bwMode="auto">
            <a:xfrm>
              <a:off x="144" y="3552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8" name="Line 47"/>
            <p:cNvSpPr>
              <a:spLocks noChangeShapeType="1"/>
            </p:cNvSpPr>
            <p:nvPr/>
          </p:nvSpPr>
          <p:spPr bwMode="auto">
            <a:xfrm>
              <a:off x="1952" y="864"/>
              <a:ext cx="0" cy="26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09" name="Line 48"/>
            <p:cNvSpPr>
              <a:spLocks noChangeShapeType="1"/>
            </p:cNvSpPr>
            <p:nvPr/>
          </p:nvSpPr>
          <p:spPr bwMode="auto">
            <a:xfrm>
              <a:off x="3600" y="864"/>
              <a:ext cx="0" cy="26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0" name="Line 68"/>
            <p:cNvSpPr>
              <a:spLocks noChangeShapeType="1"/>
            </p:cNvSpPr>
            <p:nvPr/>
          </p:nvSpPr>
          <p:spPr bwMode="auto">
            <a:xfrm>
              <a:off x="3600" y="1620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1" name="Line 70"/>
            <p:cNvSpPr>
              <a:spLocks noChangeShapeType="1"/>
            </p:cNvSpPr>
            <p:nvPr/>
          </p:nvSpPr>
          <p:spPr bwMode="auto">
            <a:xfrm>
              <a:off x="3600" y="216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2" name="Line 72"/>
            <p:cNvSpPr>
              <a:spLocks noChangeShapeType="1"/>
            </p:cNvSpPr>
            <p:nvPr/>
          </p:nvSpPr>
          <p:spPr bwMode="auto">
            <a:xfrm>
              <a:off x="3600" y="2712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3" name="Line 82"/>
            <p:cNvSpPr>
              <a:spLocks noChangeShapeType="1"/>
            </p:cNvSpPr>
            <p:nvPr/>
          </p:nvSpPr>
          <p:spPr bwMode="auto">
            <a:xfrm>
              <a:off x="144" y="3531"/>
              <a:ext cx="0" cy="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4" name="Line 89"/>
            <p:cNvSpPr>
              <a:spLocks noChangeShapeType="1"/>
            </p:cNvSpPr>
            <p:nvPr/>
          </p:nvSpPr>
          <p:spPr bwMode="auto">
            <a:xfrm>
              <a:off x="5568" y="3531"/>
              <a:ext cx="0" cy="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5" name="Line 46"/>
            <p:cNvSpPr>
              <a:spLocks noChangeShapeType="1"/>
            </p:cNvSpPr>
            <p:nvPr/>
          </p:nvSpPr>
          <p:spPr bwMode="auto">
            <a:xfrm>
              <a:off x="144" y="864"/>
              <a:ext cx="0" cy="26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6" name="Line 49"/>
            <p:cNvSpPr>
              <a:spLocks noChangeShapeType="1"/>
            </p:cNvSpPr>
            <p:nvPr/>
          </p:nvSpPr>
          <p:spPr bwMode="auto">
            <a:xfrm>
              <a:off x="5568" y="864"/>
              <a:ext cx="0" cy="26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4117" name="Line 239"/>
            <p:cNvSpPr>
              <a:spLocks noChangeShapeType="1"/>
            </p:cNvSpPr>
            <p:nvPr/>
          </p:nvSpPr>
          <p:spPr bwMode="auto">
            <a:xfrm>
              <a:off x="3600" y="3264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9636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</a:p>
        </p:txBody>
      </p:sp>
      <p:pic>
        <p:nvPicPr>
          <p:cNvPr id="202755" name="Picture 12" descr="000380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2508" r="15758" b="12508"/>
          <a:stretch>
            <a:fillRect/>
          </a:stretch>
        </p:blipFill>
        <p:spPr>
          <a:xfrm>
            <a:off x="6553200" y="152400"/>
            <a:ext cx="3932238" cy="522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1"/>
            <a:ext cx="5638800" cy="4530725"/>
          </a:xfrm>
          <a:effectLst>
            <a:outerShdw dist="35921" dir="2700000" algn="ctr" rotWithShape="0">
              <a:srgbClr val="FF3300"/>
            </a:outerShdw>
          </a:effectLst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b="1" dirty="0">
                <a:latin typeface="Bookman Old Style" pitchFamily="18" charset="0"/>
              </a:rPr>
              <a:t>В познании астрономии человек находится лишь в самом начале пути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110" t="-751" r="110" b="751"/>
          <a:stretch/>
        </p:blipFill>
        <p:spPr>
          <a:xfrm>
            <a:off x="206061" y="0"/>
            <a:ext cx="1166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98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pdb/1776078/dccc7365-cb8c-4b42-b2d8-d33beeaa6d1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1287"/>
            <a:ext cx="11927983" cy="67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14795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381000"/>
            <a:ext cx="8534400" cy="61722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    </a:t>
            </a:r>
            <a:r>
              <a:rPr lang="ru-RU" b="1" i="1" smtClean="0">
                <a:effectLst/>
              </a:rPr>
              <a:t>Почти вся масса Солнечной системы (</a:t>
            </a:r>
            <a:r>
              <a:rPr lang="ru-RU" b="1" i="1" smtClean="0">
                <a:solidFill>
                  <a:srgbClr val="FFCC00"/>
                </a:solidFill>
                <a:effectLst/>
              </a:rPr>
              <a:t>99,87%</a:t>
            </a:r>
            <a:r>
              <a:rPr lang="ru-RU" b="1" i="1" smtClean="0">
                <a:effectLst/>
              </a:rPr>
              <a:t>) сосредоточена в Солнце. Размером Солнце также значительно превосходит любую планету ее системы.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Солнце – обычная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звезда, которая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светит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самостоятельно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за счет высокой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температуры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>
                <a:solidFill>
                  <a:srgbClr val="FFCC00"/>
                </a:solidFill>
                <a:effectLst/>
              </a:rPr>
              <a:t>поверхности.</a:t>
            </a:r>
            <a:r>
              <a:rPr lang="ru-RU" b="1" i="1" smtClean="0">
                <a:effectLst/>
              </a:rPr>
              <a:t>  </a:t>
            </a:r>
          </a:p>
        </p:txBody>
      </p:sp>
      <p:pic>
        <p:nvPicPr>
          <p:cNvPr id="169988" name="Picture 12" descr="00019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667000"/>
            <a:ext cx="4572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67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545206" y="327025"/>
            <a:ext cx="10972800" cy="11398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СОЛНЦЕ</a:t>
            </a:r>
          </a:p>
        </p:txBody>
      </p:sp>
      <p:sp>
        <p:nvSpPr>
          <p:cNvPr id="36867" name="WordArt 7"/>
          <p:cNvSpPr>
            <a:spLocks noChangeArrowheads="1" noChangeShapeType="1" noTextEdit="1"/>
          </p:cNvSpPr>
          <p:nvPr/>
        </p:nvSpPr>
        <p:spPr bwMode="auto">
          <a:xfrm>
            <a:off x="3733800" y="457200"/>
            <a:ext cx="48006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6868" name="Picture 19" descr="j021908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806" y="1257300"/>
            <a:ext cx="61722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0" name="Text Box 21"/>
          <p:cNvSpPr txBox="1">
            <a:spLocks noChangeArrowheads="1"/>
          </p:cNvSpPr>
          <p:nvPr/>
        </p:nvSpPr>
        <p:spPr bwMode="auto">
          <a:xfrm>
            <a:off x="723900" y="1597025"/>
            <a:ext cx="60198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Солнце- огромное небесное тело, внутри которого могло бы поместится более миллиона планет, равных по размерам нашей Земли.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  Возраст Солнца: около 4 600 000 000 лет.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Среднее расстояние до Земли: 150 млн. км.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Диаметр: 1 392 000 км.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Температура на поверхности: 5800</a:t>
            </a:r>
            <a:r>
              <a:rPr lang="en-US" altLang="ru-RU" dirty="0"/>
              <a:t>°</a:t>
            </a:r>
            <a:r>
              <a:rPr lang="ru-RU" altLang="ru-RU" dirty="0"/>
              <a:t>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Температура в центре: 15 000 000</a:t>
            </a:r>
            <a:r>
              <a:rPr lang="en-US" altLang="ru-RU" dirty="0"/>
              <a:t>°</a:t>
            </a:r>
            <a:r>
              <a:rPr lang="ru-RU" altLang="ru-RU" dirty="0"/>
              <a:t>С.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Период обращения: 24 земных суток.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Период обращения в Млечный Пути: 225млн. Лет.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altLang="ru-RU" dirty="0"/>
              <a:t>Число планет солнечной системы: 9.</a:t>
            </a:r>
          </a:p>
        </p:txBody>
      </p:sp>
    </p:spTree>
    <p:extLst>
      <p:ext uri="{BB962C8B-B14F-4D97-AF65-F5344CB8AC3E}">
        <p14:creationId xmlns:p14="http://schemas.microsoft.com/office/powerpoint/2010/main" val="1470124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4191000" cy="987425"/>
          </a:xfrm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 anchor="t" anchorCtr="0"/>
          <a:lstStyle/>
          <a:p>
            <a:pPr algn="l" eaLnBrk="1" hangingPunct="1">
              <a:defRPr/>
            </a:pPr>
            <a:r>
              <a:rPr lang="ru-RU" dirty="0" smtClean="0">
                <a:solidFill>
                  <a:srgbClr val="FFCC00"/>
                </a:solidFill>
                <a:latin typeface="Impact" pitchFamily="34" charset="0"/>
              </a:rPr>
              <a:t>Солнце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904999" y="914400"/>
            <a:ext cx="946704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dirty="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/>
              <a:t>     </a:t>
            </a:r>
            <a:r>
              <a:rPr lang="ru-RU" sz="2400" b="1" i="1" dirty="0">
                <a:effectLst/>
              </a:rPr>
              <a:t>Солнце вращается вокруг центра Галактики и совершает полный оборот за 226 млн. лет. </a:t>
            </a:r>
            <a:r>
              <a:rPr lang="ru-RU" sz="2400" b="1" i="1" dirty="0">
                <a:solidFill>
                  <a:srgbClr val="CC6600"/>
                </a:solidFill>
                <a:effectLst/>
              </a:rPr>
              <a:t>Скорость вращения Солнца при этом 220 км/с.</a:t>
            </a:r>
            <a:r>
              <a:rPr lang="ru-RU" sz="2400" b="1" i="1" dirty="0">
                <a:effectLst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solidFill>
                  <a:srgbClr val="FFCC00"/>
                </a:solidFill>
                <a:effectLst/>
              </a:rPr>
              <a:t>226 млн. лет называются в астрономии галактическим годом.</a:t>
            </a:r>
            <a:r>
              <a:rPr lang="ru-RU" sz="2400" b="1" i="1" dirty="0">
                <a:effectLst/>
              </a:rPr>
              <a:t>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Относительно галактической поверхности Солнце </a:t>
            </a:r>
            <a:r>
              <a:rPr lang="ru-RU" sz="2400" b="1" i="1" dirty="0" smtClean="0">
                <a:effectLst/>
              </a:rPr>
              <a:t>совершает вертикальные </a:t>
            </a:r>
            <a:r>
              <a:rPr lang="ru-RU" sz="2400" b="1" i="1" dirty="0">
                <a:effectLst/>
              </a:rPr>
              <a:t>колебания,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 оно пересекает галактическую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 плоскость каждые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30 – 35 млн. лет и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оказывается то в северном, 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i="1" dirty="0">
                <a:effectLst/>
              </a:rPr>
              <a:t>то в южном полушарии.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5562600"/>
            <a:ext cx="51054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/>
              <a:t>    </a:t>
            </a:r>
            <a:r>
              <a:rPr lang="ru-RU" sz="1600" b="1" i="1" dirty="0">
                <a:effectLst/>
              </a:rPr>
              <a:t> </a:t>
            </a:r>
            <a:r>
              <a:rPr lang="ru-RU" sz="1600" b="1" i="1" dirty="0" smtClean="0">
                <a:effectLst/>
              </a:rPr>
              <a:t>Снимок сделан в мае 1998 года аппаратом </a:t>
            </a:r>
            <a:r>
              <a:rPr lang="ru-RU" sz="1600" b="1" i="1" dirty="0" smtClean="0">
                <a:effectLst/>
                <a:cs typeface="Times New Roman" pitchFamily="18" charset="0"/>
              </a:rPr>
              <a:t>SOHO</a:t>
            </a:r>
            <a:r>
              <a:rPr lang="ru-RU" sz="1600" b="1" i="1" dirty="0" smtClean="0">
                <a:effectLst/>
              </a:rPr>
              <a:t>  в ультрафиолетовом </a:t>
            </a:r>
            <a:r>
              <a:rPr lang="ru-RU" sz="1600" b="1" i="1" dirty="0" err="1" smtClean="0">
                <a:effectLst/>
              </a:rPr>
              <a:t>дапазоне</a:t>
            </a:r>
            <a:endParaRPr lang="ru-RU" sz="1600" b="1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1600" b="1" i="1" dirty="0">
              <a:effectLst/>
            </a:endParaRPr>
          </a:p>
        </p:txBody>
      </p:sp>
      <p:pic>
        <p:nvPicPr>
          <p:cNvPr id="171013" name="Picture 7" descr="0_8d13_38c5f742_or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313114"/>
            <a:ext cx="3429000" cy="331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242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FF33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CC00"/>
                </a:solidFill>
                <a:latin typeface="Impact" pitchFamily="34" charset="0"/>
              </a:rPr>
              <a:t>Планеты земной группы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71628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Малы по размеру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Твердая поверхность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У них или нет спутников, или их мало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Высокая температура поверхности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Не очень плотная атмосфера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>
                <a:effectLst/>
              </a:rPr>
              <a:t>Слабое магнитное поле или его не обнаружено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/>
              <a:t>      </a:t>
            </a:r>
          </a:p>
        </p:txBody>
      </p:sp>
      <p:grpSp>
        <p:nvGrpSpPr>
          <p:cNvPr id="175108" name="Group 23"/>
          <p:cNvGrpSpPr>
            <a:grpSpLocks/>
          </p:cNvGrpSpPr>
          <p:nvPr/>
        </p:nvGrpSpPr>
        <p:grpSpPr bwMode="auto">
          <a:xfrm>
            <a:off x="8991600" y="1524000"/>
            <a:ext cx="1392238" cy="1817688"/>
            <a:chOff x="4704" y="960"/>
            <a:chExt cx="877" cy="1145"/>
          </a:xfrm>
        </p:grpSpPr>
        <p:pic>
          <p:nvPicPr>
            <p:cNvPr id="175118" name="Рисунок 3" descr="Меркури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960"/>
              <a:ext cx="877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9" name="Rectangle 8"/>
            <p:cNvSpPr>
              <a:spLocks noChangeArrowheads="1"/>
            </p:cNvSpPr>
            <p:nvPr/>
          </p:nvSpPr>
          <p:spPr bwMode="auto">
            <a:xfrm>
              <a:off x="4800" y="1872"/>
              <a:ext cx="7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>
                  <a:solidFill>
                    <a:srgbClr val="FFFFFF"/>
                  </a:solidFill>
                  <a:latin typeface="Arial" panose="020B0604020202020204" pitchFamily="34" charset="0"/>
                </a:rPr>
                <a:t>Меркурий</a:t>
              </a:r>
            </a:p>
          </p:txBody>
        </p:sp>
      </p:grpSp>
      <p:grpSp>
        <p:nvGrpSpPr>
          <p:cNvPr id="175109" name="Group 24"/>
          <p:cNvGrpSpPr>
            <a:grpSpLocks/>
          </p:cNvGrpSpPr>
          <p:nvPr/>
        </p:nvGrpSpPr>
        <p:grpSpPr bwMode="auto">
          <a:xfrm>
            <a:off x="8153400" y="3505201"/>
            <a:ext cx="1981200" cy="2274888"/>
            <a:chOff x="4176" y="2208"/>
            <a:chExt cx="1248" cy="1433"/>
          </a:xfrm>
        </p:grpSpPr>
        <p:pic>
          <p:nvPicPr>
            <p:cNvPr id="175116" name="Рисунок 3" descr="Венер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08"/>
              <a:ext cx="1248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7" name="Rectangle 11"/>
            <p:cNvSpPr>
              <a:spLocks noChangeArrowheads="1"/>
            </p:cNvSpPr>
            <p:nvPr/>
          </p:nvSpPr>
          <p:spPr bwMode="auto">
            <a:xfrm>
              <a:off x="4560" y="3408"/>
              <a:ext cx="6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90000"/>
                <a:buFont typeface="Wingdings" panose="05000000000000000000" pitchFamily="2" charset="2"/>
                <a:buNone/>
              </a:pPr>
              <a:r>
                <a:rPr lang="ru-RU" altLang="ru-RU">
                  <a:solidFill>
                    <a:srgbClr val="FFFFFF"/>
                  </a:solidFill>
                  <a:latin typeface="Arial" panose="020B0604020202020204" pitchFamily="34" charset="0"/>
                </a:rPr>
                <a:t>Венера</a:t>
              </a:r>
            </a:p>
          </p:txBody>
        </p:sp>
      </p:grpSp>
      <p:grpSp>
        <p:nvGrpSpPr>
          <p:cNvPr id="175110" name="Group 25"/>
          <p:cNvGrpSpPr>
            <a:grpSpLocks/>
          </p:cNvGrpSpPr>
          <p:nvPr/>
        </p:nvGrpSpPr>
        <p:grpSpPr bwMode="auto">
          <a:xfrm>
            <a:off x="1828800" y="4191001"/>
            <a:ext cx="2427288" cy="2384425"/>
            <a:chOff x="192" y="2640"/>
            <a:chExt cx="1529" cy="1502"/>
          </a:xfrm>
        </p:grpSpPr>
        <p:pic>
          <p:nvPicPr>
            <p:cNvPr id="175114" name="Picture 13" descr="Марсг8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40"/>
              <a:ext cx="1514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5" name="Rectangle 14"/>
            <p:cNvSpPr>
              <a:spLocks noChangeArrowheads="1"/>
            </p:cNvSpPr>
            <p:nvPr/>
          </p:nvSpPr>
          <p:spPr bwMode="auto">
            <a:xfrm>
              <a:off x="1248" y="3888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tura MT Script Capitals" panose="03020802060602070202" pitchFamily="66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SzPct val="90000"/>
                <a:buFont typeface="Wingdings" panose="05000000000000000000" pitchFamily="2" charset="2"/>
                <a:buNone/>
              </a:pPr>
              <a:r>
                <a:rPr lang="ru-RU" altLang="ru-RU">
                  <a:solidFill>
                    <a:srgbClr val="FFFFFF"/>
                  </a:solidFill>
                  <a:latin typeface="Arial" panose="020B0604020202020204" pitchFamily="34" charset="0"/>
                </a:rPr>
                <a:t>Марс</a:t>
              </a:r>
            </a:p>
          </p:txBody>
        </p:sp>
      </p:grpSp>
      <p:grpSp>
        <p:nvGrpSpPr>
          <p:cNvPr id="175111" name="Group 19"/>
          <p:cNvGrpSpPr>
            <a:grpSpLocks/>
          </p:cNvGrpSpPr>
          <p:nvPr/>
        </p:nvGrpSpPr>
        <p:grpSpPr bwMode="auto">
          <a:xfrm>
            <a:off x="5334001" y="4114801"/>
            <a:ext cx="2238375" cy="2430463"/>
            <a:chOff x="4878" y="2112"/>
            <a:chExt cx="882" cy="1018"/>
          </a:xfrm>
        </p:grpSpPr>
        <p:pic>
          <p:nvPicPr>
            <p:cNvPr id="175112" name="Рисунок 3" descr="Земл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8" r="13228"/>
            <a:stretch>
              <a:fillRect/>
            </a:stretch>
          </p:blipFill>
          <p:spPr bwMode="auto">
            <a:xfrm>
              <a:off x="4878" y="2112"/>
              <a:ext cx="882" cy="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5088" y="2976"/>
              <a:ext cx="3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Земля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31119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9108" y="4741"/>
            <a:ext cx="8229600" cy="1143001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Меркурий</a:t>
            </a:r>
          </a:p>
        </p:txBody>
      </p:sp>
      <p:sp>
        <p:nvSpPr>
          <p:cNvPr id="176131" name="Содержимое 2"/>
          <p:cNvSpPr>
            <a:spLocks noGrp="1"/>
          </p:cNvSpPr>
          <p:nvPr>
            <p:ph idx="4294967295"/>
          </p:nvPr>
        </p:nvSpPr>
        <p:spPr>
          <a:xfrm>
            <a:off x="3779043" y="4945879"/>
            <a:ext cx="7929563" cy="1560513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20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Меркурий - самая близкая к Солнцу планета, поэтому Солнце на него светит и греет в 7 раз сильнее, чем на Землю</a:t>
            </a:r>
          </a:p>
          <a:p>
            <a:pPr marL="547688" indent="-411163" eaLnBrk="1" hangingPunct="1"/>
            <a:r>
              <a:rPr lang="ru-RU" altLang="ru-RU" sz="20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Меркурий, в римской мифологии - бог торговли </a:t>
            </a:r>
            <a:endParaRPr lang="ru-RU" altLang="ru-RU" sz="2000" b="1" i="1" dirty="0">
              <a:solidFill>
                <a:srgbClr val="FFCC00"/>
              </a:solidFill>
              <a:effectLst/>
            </a:endParaRPr>
          </a:p>
        </p:txBody>
      </p:sp>
      <p:pic>
        <p:nvPicPr>
          <p:cNvPr id="176132" name="Рисунок 3" descr="Мерку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9" y="0"/>
            <a:ext cx="2714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1"/>
          <p:cNvSpPr>
            <a:spLocks noChangeArrowheads="1"/>
          </p:cNvSpPr>
          <p:nvPr/>
        </p:nvSpPr>
        <p:spPr bwMode="auto">
          <a:xfrm>
            <a:off x="5105400" y="990601"/>
            <a:ext cx="52768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орбите: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47,9 км/c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поверхности: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максимум +430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C, минимум -180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58,65 земных суток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0,387 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а. е.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=  58 млн. 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88 земных суток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  4870 км. (0,38 диаметра Земли)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06" y="3206840"/>
            <a:ext cx="52010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Меркурий — ближайшая к Солнцу планета.</a:t>
            </a:r>
          </a:p>
          <a:p>
            <a:r>
              <a:rPr lang="ru-RU"/>
              <a:t>Жара нестерпима! Изжарит в котлету!</a:t>
            </a:r>
          </a:p>
          <a:p>
            <a:r>
              <a:rPr lang="ru-RU"/>
              <a:t>Повернута к Солнцу одной стороной,</a:t>
            </a:r>
          </a:p>
          <a:p>
            <a:r>
              <a:rPr lang="ru-RU"/>
              <a:t>С другой — страшный холод и мертвый покой.</a:t>
            </a:r>
          </a:p>
          <a:p>
            <a:r>
              <a:rPr lang="ru-RU"/>
              <a:t>В честь бога торговли имеет названье,</a:t>
            </a:r>
          </a:p>
          <a:p>
            <a:r>
              <a:rPr lang="ru-RU"/>
              <a:t>Да нет атмосферы — вот наказанье!</a:t>
            </a:r>
          </a:p>
          <a:p>
            <a:r>
              <a:rPr lang="ru-RU"/>
              <a:t>Поверхность избили метеориты,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1076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7550" y="5428"/>
            <a:ext cx="8229600" cy="97703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Венера</a:t>
            </a:r>
          </a:p>
        </p:txBody>
      </p:sp>
      <p:sp>
        <p:nvSpPr>
          <p:cNvPr id="177155" name="Содержимое 2"/>
          <p:cNvSpPr>
            <a:spLocks noGrp="1"/>
          </p:cNvSpPr>
          <p:nvPr>
            <p:ph idx="4294967295"/>
          </p:nvPr>
        </p:nvSpPr>
        <p:spPr>
          <a:xfrm>
            <a:off x="3490175" y="4724400"/>
            <a:ext cx="8182377" cy="2133600"/>
          </a:xfrm>
          <a:noFill/>
        </p:spPr>
        <p:txBody>
          <a:bodyPr/>
          <a:lstStyle/>
          <a:p>
            <a:pPr marL="547688" indent="-411163" eaLnBrk="1" hangingPunct="1"/>
            <a:r>
              <a:rPr lang="ru-RU" altLang="ru-RU" sz="18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Венера - вторая планета от Солнца, имеет почти круговую орбиту</a:t>
            </a:r>
          </a:p>
          <a:p>
            <a:pPr marL="547688" indent="-411163" eaLnBrk="1" hangingPunct="1"/>
            <a:r>
              <a:rPr lang="ru-RU" altLang="ru-RU" sz="18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Атмосфера, представляющая собой плотное одеяло из углекислого газа, удерживает тепло, пришедшее от Солнца</a:t>
            </a:r>
          </a:p>
          <a:p>
            <a:pPr marL="547688" indent="-411163" eaLnBrk="1" hangingPunct="1"/>
            <a:r>
              <a:rPr lang="ru-RU" altLang="ru-RU" sz="18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 У Венеры нет </a:t>
            </a:r>
            <a:r>
              <a:rPr lang="ru-RU" altLang="ru-RU" sz="1800" b="1" i="1" dirty="0">
                <a:solidFill>
                  <a:srgbClr val="FFCC00"/>
                </a:solidFill>
                <a:effectLst/>
              </a:rPr>
              <a:t>спутников</a:t>
            </a:r>
            <a:endParaRPr lang="ru-RU" altLang="ru-RU" sz="1800" b="1" i="1" dirty="0">
              <a:solidFill>
                <a:srgbClr val="FFCC00"/>
              </a:solidFill>
              <a:effectLst/>
              <a:latin typeface="Calibri" panose="020F0502020204030204" pitchFamily="34" charset="0"/>
            </a:endParaRPr>
          </a:p>
          <a:p>
            <a:pPr marL="547688" indent="-411163" eaLnBrk="1" hangingPunct="1"/>
            <a:r>
              <a:rPr lang="ru-RU" altLang="ru-RU" sz="18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Поверхность Венеры покрыта сотнями тысяч вулканов</a:t>
            </a:r>
            <a:endParaRPr lang="en-US" altLang="ru-RU" sz="1800" b="1" i="1" dirty="0">
              <a:solidFill>
                <a:srgbClr val="FFCC00"/>
              </a:solidFill>
              <a:effectLst/>
            </a:endParaRPr>
          </a:p>
          <a:p>
            <a:pPr marL="547688" indent="-411163" eaLnBrk="1" hangingPunct="1"/>
            <a:r>
              <a:rPr lang="ru-RU" altLang="ru-RU" sz="1800" b="1" i="1" dirty="0">
                <a:solidFill>
                  <a:srgbClr val="FFCC00"/>
                </a:solidFill>
                <a:effectLst/>
              </a:rPr>
              <a:t>Вращается в сторону противоположную вращению Солнца</a:t>
            </a:r>
          </a:p>
        </p:txBody>
      </p:sp>
      <p:pic>
        <p:nvPicPr>
          <p:cNvPr id="177156" name="Рисунок 3" descr="Вен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38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1"/>
          <p:cNvSpPr>
            <a:spLocks noChangeArrowheads="1"/>
          </p:cNvSpPr>
          <p:nvPr/>
        </p:nvSpPr>
        <p:spPr bwMode="auto">
          <a:xfrm>
            <a:off x="5181600" y="762001"/>
            <a:ext cx="5181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tura MT Script Capitals" panose="03020802060602070202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Скорость вращения по орбите: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35 км/c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Температура поверхности: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максимум + 480</a:t>
            </a:r>
            <a:r>
              <a:rPr lang="ru-RU" altLang="ru-RU" sz="20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Длина суток: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243 земных суток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Расстояние от Солнца (среднее):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0,723 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  <a:hlinkClick r:id="rId4"/>
              </a:rPr>
              <a:t>а. е.</a:t>
            </a: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= 108 млн.км.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Период обращения по орбите (год):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224,7 земных суток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3399FF"/>
                </a:solidFill>
                <a:latin typeface="Arial" panose="020B0604020202020204" pitchFamily="34" charset="0"/>
              </a:rPr>
              <a:t>Диаметр: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>
                <a:solidFill>
                  <a:srgbClr val="FFFFFF"/>
                </a:solidFill>
                <a:latin typeface="Arial" panose="020B0604020202020204" pitchFamily="34" charset="0"/>
              </a:rPr>
              <a:t>        12100 км. (0,949 диаметра Земли)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668" y="465632"/>
            <a:ext cx="4589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Венера прекрасна! За тонкой вуалью</a:t>
            </a:r>
          </a:p>
          <a:p>
            <a:r>
              <a:rPr lang="ru-RU"/>
              <a:t>Богиню любви различите едва ли!</a:t>
            </a:r>
          </a:p>
          <a:p>
            <a:r>
              <a:rPr lang="ru-RU"/>
              <a:t>Закрыта она пеленой облаков.</a:t>
            </a:r>
          </a:p>
          <a:p>
            <a:r>
              <a:rPr lang="ru-RU"/>
              <a:t>А что же под ними? Климат каков?</a:t>
            </a:r>
          </a:p>
          <a:p>
            <a:r>
              <a:rPr lang="ru-RU"/>
              <a:t>Климат имеет огромный дефект.</a:t>
            </a:r>
          </a:p>
          <a:p>
            <a:r>
              <a:rPr lang="ru-RU"/>
              <a:t>Причиной тому парниковый эффект.</a:t>
            </a:r>
          </a:p>
          <a:p>
            <a:r>
              <a:rPr lang="ru-RU"/>
              <a:t>Газ ядовит в атмосфере Венеры.</a:t>
            </a:r>
          </a:p>
          <a:p>
            <a:r>
              <a:rPr lang="ru-RU"/>
              <a:t>Дышать невозможно! Жарища без меры!</a:t>
            </a:r>
          </a:p>
          <a:p>
            <a:r>
              <a:rPr lang="ru-RU"/>
              <a:t>Солнца не видно сквозь облака.</a:t>
            </a:r>
          </a:p>
          <a:p>
            <a:r>
              <a:rPr lang="ru-RU"/>
              <a:t>Жизнь невозможна! Но, может, пока?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9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2741</Words>
  <Application>Microsoft Office PowerPoint</Application>
  <PresentationFormat>Произвольный</PresentationFormat>
  <Paragraphs>405</Paragraphs>
  <Slides>31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31</vt:i4>
      </vt:variant>
    </vt:vector>
  </HeadingPairs>
  <TitlesOfParts>
    <vt:vector size="54" baseType="lpstr">
      <vt:lpstr>Тема Office</vt:lpstr>
      <vt:lpstr>1_Орбита</vt:lpstr>
      <vt:lpstr>2_Орбита</vt:lpstr>
      <vt:lpstr>3_Орбита</vt:lpstr>
      <vt:lpstr>Орбита</vt:lpstr>
      <vt:lpstr>4_Орбита</vt:lpstr>
      <vt:lpstr>5_Орбита</vt:lpstr>
      <vt:lpstr>6_Орбита</vt:lpstr>
      <vt:lpstr>7_Орбита</vt:lpstr>
      <vt:lpstr>8_Орбита</vt:lpstr>
      <vt:lpstr>9_Орбита</vt:lpstr>
      <vt:lpstr>10_Орбита</vt:lpstr>
      <vt:lpstr>7_Оформление по умолчанию</vt:lpstr>
      <vt:lpstr>11_Орбита</vt:lpstr>
      <vt:lpstr>12_Орбита</vt:lpstr>
      <vt:lpstr>13_Орбита</vt:lpstr>
      <vt:lpstr>3_Оформление по умолчанию</vt:lpstr>
      <vt:lpstr>14_Орбита</vt:lpstr>
      <vt:lpstr>15_Орбита</vt:lpstr>
      <vt:lpstr>16_Орбита</vt:lpstr>
      <vt:lpstr>5_Оформление по умолчанию</vt:lpstr>
      <vt:lpstr>17_Орбита</vt:lpstr>
      <vt:lpstr>18_Орбита</vt:lpstr>
      <vt:lpstr>Презентация PowerPoint</vt:lpstr>
      <vt:lpstr>СОЛНЕЧНАЯ СИСТЕМА </vt:lpstr>
      <vt:lpstr>СОЛНЕЧНАЯ СИСТЕМА</vt:lpstr>
      <vt:lpstr>   </vt:lpstr>
      <vt:lpstr>СОЛНЦЕ</vt:lpstr>
      <vt:lpstr>Солнце</vt:lpstr>
      <vt:lpstr>Планеты земной группы</vt:lpstr>
      <vt:lpstr>Меркурий</vt:lpstr>
      <vt:lpstr>Венера</vt:lpstr>
      <vt:lpstr>Презентация PowerPoint</vt:lpstr>
      <vt:lpstr>Презентация PowerPoint</vt:lpstr>
      <vt:lpstr>Марс</vt:lpstr>
      <vt:lpstr>Спутники Марса</vt:lpstr>
      <vt:lpstr>     Планеты – гиганты </vt:lpstr>
      <vt:lpstr>Юпитер</vt:lpstr>
      <vt:lpstr>Презентация PowerPoint</vt:lpstr>
      <vt:lpstr>Сатурн</vt:lpstr>
      <vt:lpstr>Презентация PowerPoint</vt:lpstr>
      <vt:lpstr>Уран</vt:lpstr>
      <vt:lpstr>Спутники Урана</vt:lpstr>
      <vt:lpstr>Нептун</vt:lpstr>
      <vt:lpstr>Спутники Нептуна</vt:lpstr>
      <vt:lpstr>Презентация PowerPoint</vt:lpstr>
      <vt:lpstr>Презентация PowerPoint</vt:lpstr>
      <vt:lpstr>Малые тела Солнечной системы</vt:lpstr>
      <vt:lpstr>Малые тела Солнечной системы</vt:lpstr>
      <vt:lpstr>Малые тела Солнечной системы</vt:lpstr>
      <vt:lpstr>Самая знаменитая комета – комета Галлея –  обращается вокруг Солнца за 76 лет.</vt:lpstr>
      <vt:lpstr>Малые тела Солнечной системы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16</cp:revision>
  <dcterms:created xsi:type="dcterms:W3CDTF">2019-10-20T05:51:38Z</dcterms:created>
  <dcterms:modified xsi:type="dcterms:W3CDTF">2021-03-01T15:29:47Z</dcterms:modified>
</cp:coreProperties>
</file>