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43"/>
  </p:notesMasterIdLst>
  <p:sldIdLst>
    <p:sldId id="258" r:id="rId2"/>
    <p:sldId id="259" r:id="rId3"/>
    <p:sldId id="260" r:id="rId4"/>
    <p:sldId id="261" r:id="rId5"/>
    <p:sldId id="262" r:id="rId6"/>
    <p:sldId id="263" r:id="rId7"/>
    <p:sldId id="266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0" r:id="rId19"/>
    <p:sldId id="275" r:id="rId20"/>
    <p:sldId id="277" r:id="rId21"/>
    <p:sldId id="279" r:id="rId22"/>
    <p:sldId id="278" r:id="rId23"/>
    <p:sldId id="295" r:id="rId24"/>
    <p:sldId id="296" r:id="rId25"/>
    <p:sldId id="297" r:id="rId26"/>
    <p:sldId id="298" r:id="rId27"/>
    <p:sldId id="299" r:id="rId28"/>
    <p:sldId id="300" r:id="rId29"/>
    <p:sldId id="293" r:id="rId30"/>
    <p:sldId id="294" r:id="rId31"/>
    <p:sldId id="292" r:id="rId32"/>
    <p:sldId id="284" r:id="rId33"/>
    <p:sldId id="291" r:id="rId34"/>
    <p:sldId id="285" r:id="rId35"/>
    <p:sldId id="286" r:id="rId36"/>
    <p:sldId id="287" r:id="rId37"/>
    <p:sldId id="288" r:id="rId38"/>
    <p:sldId id="290" r:id="rId39"/>
    <p:sldId id="289" r:id="rId40"/>
    <p:sldId id="281" r:id="rId41"/>
    <p:sldId id="28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88" autoAdjust="0"/>
  </p:normalViewPr>
  <p:slideViewPr>
    <p:cSldViewPr>
      <p:cViewPr varScale="1">
        <p:scale>
          <a:sx n="60" d="100"/>
          <a:sy n="60" d="100"/>
        </p:scale>
        <p:origin x="-16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2A024-2351-4242-A616-753C51F52472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F9571-01AA-4102-8FDF-27F9397F3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017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9571-01AA-4102-8FDF-27F9397F3C19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825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2779B-1736-4A02-A226-A64FDD1AFDC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97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2779B-1736-4A02-A226-A64FDD1AFDCA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99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587CE20-8D24-40B9-BB45-0DAE68CE1C38}" type="datetimeFigureOut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C936A67-F0A6-4AA3-A227-BBDC920065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01CE93-83C5-47FD-98F3-793D99426810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94E700-2005-4C5B-847C-73469573C7F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98784E-B8A3-4EDC-8033-29493228CF5B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F79FC5-A498-4826-8689-8EB02D894A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948537-5152-489D-A201-3A8517C84C1B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A26AF1-BFEF-4CF3-964E-D4A1823FC36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BD317C-B6C2-41D0-AD20-6D86B036CF8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2/16/2021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D1F249-9FB4-4168-B85C-2047A002BEF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B276C1-ACC6-41E4-819E-932D855AD519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2/16/2021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C2CEC5-6750-4023-A4CD-6FB43550DE2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22C34B-FF07-43DE-A94D-4AF5216C14FB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17F08D-C9BF-4209-94C0-0E55B3452C4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AA0E85-7257-421D-8EC1-B93E9D58FF35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2/16/2021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681112-616D-4C56-AE58-AAB5E6782B2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27C95E-03C8-49C8-93FF-AB34655C2E74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0810AF-06E4-4AF9-ABCD-F68FB17A78D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BA3BD5F4-5F2E-4BF7-834F-91A646041BBF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2/16/2021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CC399E-0B0A-44D5-939F-8F2349ACAD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258CE5F-3AA7-4118-85C6-946C310D6400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2/16/2021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40EFF0B-7317-425A-AB4B-BEFCBEB1FCC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4518EE-904D-4E9D-BC04-0A466F3CBAFD}" type="datetimeFigureOut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2/16/2021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1593F3-DBD8-43B6-9905-FD83EC33538E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edsovet.su/publ/115-1-0-5635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/>
              <a:t>Производственное обучение</a:t>
            </a: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473577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МБОУ СОШ с. </a:t>
            </a:r>
            <a:r>
              <a:rPr lang="ru-RU" dirty="0" err="1" smtClean="0"/>
              <a:t>Донгарон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Зам. </a:t>
            </a:r>
            <a:r>
              <a:rPr lang="ru-RU" dirty="0" err="1" smtClean="0"/>
              <a:t>дир</a:t>
            </a:r>
            <a:r>
              <a:rPr lang="ru-RU" dirty="0" smtClean="0"/>
              <a:t>. по УВР </a:t>
            </a:r>
            <a:r>
              <a:rPr lang="ru-RU" dirty="0" err="1" smtClean="0"/>
              <a:t>Цаллагова</a:t>
            </a:r>
            <a:r>
              <a:rPr lang="ru-RU" dirty="0" smtClean="0"/>
              <a:t> И.А.  </a:t>
            </a:r>
            <a:endParaRPr lang="ru-RU" dirty="0"/>
          </a:p>
        </p:txBody>
      </p:sp>
      <p:pic>
        <p:nvPicPr>
          <p:cNvPr id="1026" name="Picture 2" descr="http://dongaron.osedu2.ru/portals/226/Images/Headers/dongaron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29" t="1812" r="43499" b="9370"/>
          <a:stretch/>
        </p:blipFill>
        <p:spPr bwMode="auto">
          <a:xfrm>
            <a:off x="1331640" y="548680"/>
            <a:ext cx="6336000" cy="177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6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16632"/>
            <a:ext cx="8358188" cy="72007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Основные </a:t>
            </a:r>
            <a:r>
              <a:rPr lang="ru-RU" sz="2400" dirty="0"/>
              <a:t>отличия системно-</a:t>
            </a:r>
            <a:r>
              <a:rPr lang="ru-RU" sz="2400" dirty="0" err="1"/>
              <a:t>деятельностного</a:t>
            </a:r>
            <a:r>
              <a:rPr lang="ru-RU" sz="2400" dirty="0"/>
              <a:t> подхода</a:t>
            </a:r>
            <a:r>
              <a:rPr lang="ru-RU" sz="3200" dirty="0"/>
              <a:t>:</a:t>
            </a:r>
            <a:br>
              <a:rPr lang="ru-RU" sz="3200" dirty="0"/>
            </a:br>
            <a:endParaRPr lang="ru-RU" sz="3200" b="1" i="1" dirty="0">
              <a:solidFill>
                <a:schemeClr val="tx2">
                  <a:satMod val="130000"/>
                </a:schemeClr>
              </a:solidFill>
              <a:effectLst/>
            </a:endParaRPr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>
          <a:xfrm>
            <a:off x="785813" y="1412875"/>
            <a:ext cx="8143875" cy="5348288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11800" y="1250335"/>
            <a:ext cx="9036496" cy="3171111"/>
          </a:xfrm>
          <a:prstGeom prst="downArrowCallout">
            <a:avLst>
              <a:gd name="adj1" fmla="val 19193"/>
              <a:gd name="adj2" fmla="val 52334"/>
              <a:gd name="adj3" fmla="val 20171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2200" dirty="0" smtClean="0"/>
              <a:t>Процесс </a:t>
            </a:r>
            <a:r>
              <a:rPr lang="ru-RU" sz="2200" dirty="0"/>
              <a:t>обучения направлен на выработку </a:t>
            </a:r>
            <a:r>
              <a:rPr lang="ru-RU" sz="2200" dirty="0" err="1"/>
              <a:t>метапредметных</a:t>
            </a:r>
            <a:r>
              <a:rPr lang="ru-RU" sz="2200" dirty="0"/>
              <a:t> умений, формирование  «умения учиться</a:t>
            </a:r>
            <a:r>
              <a:rPr lang="ru-RU" sz="2200" dirty="0" smtClean="0"/>
              <a:t>», УУД</a:t>
            </a:r>
            <a:endParaRPr lang="ru-RU" sz="2200" dirty="0"/>
          </a:p>
          <a:p>
            <a:pPr>
              <a:buFont typeface="Arial" charset="0"/>
              <a:buChar char="•"/>
              <a:defRPr/>
            </a:pPr>
            <a:r>
              <a:rPr lang="ru-RU" sz="2200" dirty="0"/>
              <a:t>Знания приобретаются через деятельность, осознанно и активно</a:t>
            </a:r>
          </a:p>
          <a:p>
            <a:pPr>
              <a:buFont typeface="Arial" charset="0"/>
              <a:buChar char="•"/>
              <a:defRPr/>
            </a:pPr>
            <a:r>
              <a:rPr lang="ru-RU" sz="2200" dirty="0"/>
              <a:t>Обучение имеет практическую направленность</a:t>
            </a:r>
          </a:p>
          <a:p>
            <a:pPr>
              <a:defRPr/>
            </a:pPr>
            <a:endParaRPr lang="ru-RU" sz="2200" i="1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0" y="4697814"/>
            <a:ext cx="9144000" cy="16004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200" i="1" dirty="0"/>
              <a:t>Это ведет к снижению перегрузок, повышению мотивации к обучению, созданию благоприятной психологической атмосферы на уроке,  к формированию таких качеств как инициативность, самостоятельность, учебная активность</a:t>
            </a:r>
          </a:p>
        </p:txBody>
      </p:sp>
      <p:pic>
        <p:nvPicPr>
          <p:cNvPr id="53258" name="Picture 2" descr="G:\Анимация\люди анимашки\5ba3f272d09437be0161054773a745b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7950" y="2460625"/>
            <a:ext cx="1558925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02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152400"/>
            <a:ext cx="80772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3"/>
                </a:solidFill>
              </a:rPr>
              <a:t>        Понятие и сущность УУД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широком значении термин «универсальные учебные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действия» означает умение учиться, т. е. способность субъекта к саморазвитию и самосовершенствованию путем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сознательного и активного присвоения нового социального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опыта.</a:t>
            </a:r>
          </a:p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узком (собственно психологическом) значении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термин можно определить как совокупность способов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учащегося (а также связанных с ними навыков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учебной работы), обеспечивающих самостоятельное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усвоение новых знаний, формирование умений, включая</a:t>
            </a:r>
          </a:p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организацию этого процесса.</a:t>
            </a:r>
          </a:p>
          <a:p>
            <a:pPr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200" b="1" dirty="0">
                <a:solidFill>
                  <a:schemeClr val="accent2"/>
                </a:solidFill>
              </a:rPr>
              <a:t>Виды УУД:</a:t>
            </a:r>
          </a:p>
          <a:p>
            <a:pPr>
              <a:defRPr/>
            </a:pPr>
            <a:r>
              <a:rPr lang="ru-RU" sz="2400" b="1" dirty="0"/>
              <a:t>1. Личностные</a:t>
            </a:r>
          </a:p>
          <a:p>
            <a:pPr>
              <a:defRPr/>
            </a:pPr>
            <a:r>
              <a:rPr lang="ru-RU" sz="2400" b="1" dirty="0"/>
              <a:t>2. Регулятивные</a:t>
            </a:r>
          </a:p>
          <a:p>
            <a:pPr>
              <a:defRPr/>
            </a:pPr>
            <a:r>
              <a:rPr lang="ru-RU" sz="2400" b="1" dirty="0"/>
              <a:t>3. Коммуникативные</a:t>
            </a:r>
          </a:p>
          <a:p>
            <a:pPr>
              <a:defRPr/>
            </a:pPr>
            <a:r>
              <a:rPr lang="ru-RU" sz="2400" b="1" dirty="0"/>
              <a:t>4. Познавательные</a:t>
            </a:r>
          </a:p>
        </p:txBody>
      </p:sp>
      <p:pic>
        <p:nvPicPr>
          <p:cNvPr id="61444" name="Picture 4" descr="j0396742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1038"/>
            <a:ext cx="19907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95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323850" y="1271588"/>
            <a:ext cx="8177213" cy="441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Личностные УДД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Самоопределение (мотивация учения, формирование основ гражданской идентичности личности).</a:t>
            </a:r>
            <a:endParaRPr lang="ru-RU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ts val="150"/>
              </a:spcBef>
            </a:pP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Смыслообразование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 ( «какое значение, смысл имеет для меня учение»).</a:t>
            </a:r>
            <a:endParaRPr lang="ru-RU" sz="2000" dirty="0">
              <a:latin typeface="Calibri" pitchFamily="34" charset="0"/>
            </a:endParaRPr>
          </a:p>
          <a:p>
            <a:pPr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Нравственно-этическое  оценивание  (оценивание усваиваемого содержания, исходя из социальных и личностных ценностей, обеспечивающее личностный моральный выбор).</a:t>
            </a:r>
            <a:endParaRPr lang="ru-RU" sz="2000" dirty="0">
              <a:latin typeface="Calibri" pitchFamily="34" charset="0"/>
            </a:endParaRPr>
          </a:p>
          <a:p>
            <a:pPr algn="ctr"/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1063" y="260350"/>
            <a:ext cx="6429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97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0" y="217488"/>
            <a:ext cx="9144000" cy="646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Познавательные УДД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0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Общеучебные</a:t>
            </a:r>
            <a:endParaRPr lang="ru-RU" sz="2000" u="sng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ts val="15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формулирование познавательной цели;</a:t>
            </a:r>
            <a:endParaRPr lang="ru-RU" sz="2000" dirty="0">
              <a:latin typeface="Calibri" pitchFamily="34" charset="0"/>
            </a:endParaRPr>
          </a:p>
          <a:p>
            <a:pPr algn="ctr">
              <a:lnSpc>
                <a:spcPct val="115000"/>
              </a:lnSpc>
              <a:spcBef>
                <a:spcPts val="15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поиск и выделение информации;</a:t>
            </a:r>
            <a:endParaRPr lang="ru-RU" sz="2000" dirty="0">
              <a:latin typeface="Calibri" pitchFamily="34" charset="0"/>
            </a:endParaRPr>
          </a:p>
          <a:p>
            <a:pPr algn="ctr">
              <a:lnSpc>
                <a:spcPct val="115000"/>
              </a:lnSpc>
              <a:spcBef>
                <a:spcPts val="15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работа со знаками и символами;</a:t>
            </a:r>
            <a:endParaRPr lang="ru-RU" sz="2000" dirty="0">
              <a:latin typeface="Calibri" pitchFamily="34" charset="0"/>
            </a:endParaRPr>
          </a:p>
          <a:p>
            <a:pPr algn="ctr">
              <a:lnSpc>
                <a:spcPct val="115000"/>
              </a:lnSpc>
              <a:spcBef>
                <a:spcPts val="15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моделирование</a:t>
            </a:r>
            <a:endParaRPr lang="ru-RU" sz="2000" dirty="0">
              <a:latin typeface="Calibri" pitchFamily="34" charset="0"/>
            </a:endParaRPr>
          </a:p>
          <a:p>
            <a:pPr algn="ctr">
              <a:lnSpc>
                <a:spcPct val="115000"/>
              </a:lnSpc>
              <a:spcBef>
                <a:spcPts val="150"/>
              </a:spcBef>
            </a:pPr>
            <a:r>
              <a:rPr lang="ru-RU" sz="20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Логические</a:t>
            </a:r>
            <a:endParaRPr lang="ru-RU" sz="2000" u="sng" dirty="0">
              <a:latin typeface="Calibri" pitchFamily="34" charset="0"/>
            </a:endParaRPr>
          </a:p>
          <a:p>
            <a:pPr algn="ctr">
              <a:lnSpc>
                <a:spcPct val="115000"/>
              </a:lnSpc>
              <a:spcBef>
                <a:spcPts val="15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анализ с целью выделения признаков (существенных, несущественных)</a:t>
            </a:r>
            <a:endParaRPr lang="ru-RU" sz="2000" dirty="0">
              <a:latin typeface="Calibri" pitchFamily="34" charset="0"/>
            </a:endParaRPr>
          </a:p>
          <a:p>
            <a:pPr algn="ctr">
              <a:lnSpc>
                <a:spcPct val="115000"/>
              </a:lnSpc>
              <a:spcBef>
                <a:spcPts val="15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синтез как составление целого из частей, восполняя недостающие компоненты;</a:t>
            </a:r>
            <a:endParaRPr lang="ru-RU" sz="2000" dirty="0">
              <a:latin typeface="Calibri" pitchFamily="34" charset="0"/>
            </a:endParaRPr>
          </a:p>
          <a:p>
            <a:pPr algn="ctr">
              <a:lnSpc>
                <a:spcPct val="115000"/>
              </a:lnSpc>
              <a:spcBef>
                <a:spcPts val="15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выбор оснований и критериев для сравнения,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сериации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классификации объектов;</a:t>
            </a:r>
            <a:endParaRPr lang="ru-RU" sz="2000" dirty="0">
              <a:latin typeface="Calibri" pitchFamily="34" charset="0"/>
            </a:endParaRPr>
          </a:p>
          <a:p>
            <a:pPr algn="ctr">
              <a:lnSpc>
                <a:spcPct val="115000"/>
              </a:lnSpc>
              <a:spcBef>
                <a:spcPts val="15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подведение под понятие, выведение следствий;</a:t>
            </a:r>
            <a:endParaRPr lang="ru-RU" sz="2000" dirty="0">
              <a:latin typeface="Calibri" pitchFamily="34" charset="0"/>
            </a:endParaRPr>
          </a:p>
          <a:p>
            <a:pPr algn="ctr">
              <a:lnSpc>
                <a:spcPct val="115000"/>
              </a:lnSpc>
              <a:spcBef>
                <a:spcPts val="15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-установление причинно-следственных связей;</a:t>
            </a:r>
            <a:endParaRPr lang="ru-RU" sz="2000" dirty="0">
              <a:latin typeface="Calibri" pitchFamily="34" charset="0"/>
            </a:endParaRPr>
          </a:p>
          <a:p>
            <a:pPr algn="ctr">
              <a:lnSpc>
                <a:spcPct val="115000"/>
              </a:lnSpc>
              <a:spcBef>
                <a:spcPts val="15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построение логической цепи рассуждений;</a:t>
            </a:r>
            <a:endParaRPr lang="ru-RU" sz="2000" dirty="0">
              <a:latin typeface="Calibri" pitchFamily="34" charset="0"/>
            </a:endParaRPr>
          </a:p>
          <a:p>
            <a:pPr algn="ctr">
              <a:lnSpc>
                <a:spcPct val="115000"/>
              </a:lnSpc>
              <a:spcBef>
                <a:spcPts val="15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доказательство;</a:t>
            </a:r>
            <a:endParaRPr lang="ru-RU" sz="2000" dirty="0">
              <a:latin typeface="Calibri" pitchFamily="34" charset="0"/>
            </a:endParaRPr>
          </a:p>
          <a:p>
            <a:pPr algn="ctr">
              <a:lnSpc>
                <a:spcPct val="115000"/>
              </a:lnSpc>
              <a:spcBef>
                <a:spcPts val="150"/>
              </a:spcBef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выдвижение гипотез и их обоснование.</a:t>
            </a:r>
            <a:endParaRPr lang="ru-RU" sz="2000" dirty="0">
              <a:latin typeface="Calibri" pitchFamily="34" charset="0"/>
            </a:endParaRPr>
          </a:p>
          <a:p>
            <a:pPr algn="ctr"/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1063" y="260350"/>
            <a:ext cx="6429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37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323850" y="357456"/>
            <a:ext cx="8712200" cy="62478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Регулятивные УУД</a:t>
            </a:r>
          </a:p>
          <a:p>
            <a:pPr algn="ctr"/>
            <a:r>
              <a:rPr lang="ru-RU" sz="2200" dirty="0">
                <a:solidFill>
                  <a:srgbClr val="000000"/>
                </a:solidFill>
              </a:rPr>
              <a:t>Целеполагание (постановка учебной задачи на основе соотнесения того, что уже известно и усвоено обучающимися, и того, что ещё неизвестно).</a:t>
            </a:r>
          </a:p>
          <a:p>
            <a:pPr algn="ctr"/>
            <a:r>
              <a:rPr lang="ru-RU" sz="2200" dirty="0">
                <a:solidFill>
                  <a:srgbClr val="000000"/>
                </a:solidFill>
              </a:rPr>
              <a:t>Планирование (определение последовательности промежуточных целей с учётом конечного результата; составление плана и последовательности действий).</a:t>
            </a:r>
          </a:p>
          <a:p>
            <a:pPr algn="ctr"/>
            <a:r>
              <a:rPr lang="ru-RU" sz="2200" dirty="0">
                <a:solidFill>
                  <a:srgbClr val="000000"/>
                </a:solidFill>
              </a:rPr>
              <a:t>Прогнозирование (предвосхищение результатов уровня усвоения, его временных характеристик).</a:t>
            </a:r>
          </a:p>
          <a:p>
            <a:pPr algn="ctr"/>
            <a:r>
              <a:rPr lang="ru-RU" sz="2200" dirty="0">
                <a:solidFill>
                  <a:srgbClr val="000000"/>
                </a:solidFill>
              </a:rPr>
              <a:t>Контроль (в форме сличения способа действия и его результата с заданным эталоном с целью обнаружения отклонений и отличий от эталона)</a:t>
            </a:r>
          </a:p>
          <a:p>
            <a:pPr algn="ctr"/>
            <a:r>
              <a:rPr lang="ru-RU" sz="2200" dirty="0">
                <a:solidFill>
                  <a:srgbClr val="000000"/>
                </a:solidFill>
              </a:rPr>
              <a:t>Коррекция (внесение необходимых дополнений и корректив в план и способ действия в случае расхождения эталона, реального действия и его продукта).</a:t>
            </a:r>
          </a:p>
          <a:p>
            <a:pPr algn="ctr"/>
            <a:r>
              <a:rPr lang="ru-RU" sz="2200" dirty="0">
                <a:solidFill>
                  <a:srgbClr val="000000"/>
                </a:solidFill>
              </a:rPr>
              <a:t>Оценка (выделение и осознание ошибок в собственной деятельности с целью их исправления)</a:t>
            </a:r>
          </a:p>
          <a:p>
            <a:pPr algn="ctr"/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1063" y="260350"/>
            <a:ext cx="6429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29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107950" y="260350"/>
            <a:ext cx="9036050" cy="554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Коммуникативные УДД</a:t>
            </a:r>
            <a:endParaRPr lang="ru-RU" sz="2800" u="sng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150"/>
              </a:spcBef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умения слышать, слушать и понимать партнера, планировать  и согласованно выполнять совместную деятельность, распределять роли, взаимно контролировать действия друг друга, уметь  договариваться, вести дискуссию, правильно выражать свои мысли в речи, уважать в общении и сотрудничестве  партнера и самого себя, инициативное </a:t>
            </a:r>
          </a:p>
          <a:p>
            <a:pPr>
              <a:lnSpc>
                <a:spcPct val="115000"/>
              </a:lnSpc>
              <a:spcBef>
                <a:spcPts val="150"/>
              </a:spcBef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сотрудничество</a:t>
            </a:r>
          </a:p>
          <a:p>
            <a:pPr>
              <a:lnSpc>
                <a:spcPct val="115000"/>
              </a:lnSpc>
              <a:spcBef>
                <a:spcPts val="150"/>
              </a:spcBef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поиске и сборе</a:t>
            </a:r>
          </a:p>
          <a:p>
            <a:pPr>
              <a:lnSpc>
                <a:spcPct val="115000"/>
              </a:lnSpc>
              <a:spcBef>
                <a:spcPts val="150"/>
              </a:spcBef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информации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1063" y="260350"/>
            <a:ext cx="6429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5518083" cy="214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63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/>
          </p:cNvSpPr>
          <p:nvPr>
            <p:ph idx="1"/>
          </p:nvPr>
        </p:nvSpPr>
        <p:spPr>
          <a:xfrm>
            <a:off x="323528" y="1557339"/>
            <a:ext cx="8820472" cy="460796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latin typeface="+mj-lt"/>
              </a:rPr>
              <a:t>Ученик – </a:t>
            </a:r>
            <a:r>
              <a:rPr lang="ru-RU" sz="2000" b="1" u="sng" dirty="0" smtClean="0">
                <a:latin typeface="+mj-lt"/>
              </a:rPr>
              <a:t>равноправный</a:t>
            </a:r>
            <a:r>
              <a:rPr lang="ru-RU" sz="2000" b="1" dirty="0" smtClean="0">
                <a:latin typeface="+mj-lt"/>
              </a:rPr>
              <a:t> субъект</a:t>
            </a:r>
            <a:r>
              <a:rPr lang="ru-RU" sz="2000" dirty="0" smtClean="0">
                <a:latin typeface="+mj-lt"/>
              </a:rPr>
              <a:t> учебной деятельности.</a:t>
            </a:r>
          </a:p>
          <a:p>
            <a:pPr>
              <a:spcBef>
                <a:spcPts val="0"/>
              </a:spcBef>
              <a:buFont typeface="Arial" pitchFamily="34" charset="0"/>
              <a:buNone/>
            </a:pPr>
            <a:endParaRPr lang="ru-RU" sz="2000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+mj-lt"/>
              </a:rPr>
              <a:t>Функция учителя на уроке меняется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с</a:t>
            </a:r>
            <a:r>
              <a:rPr lang="ru-RU" sz="2000" b="1" dirty="0" smtClean="0">
                <a:latin typeface="+mj-lt"/>
              </a:rPr>
              <a:t> управляющей на организующую</a:t>
            </a:r>
            <a:endParaRPr lang="en-US" sz="2000" u="sng" dirty="0" smtClean="0">
              <a:latin typeface="+mj-lt"/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+mj-lt"/>
              </a:rPr>
              <a:t>Структура </a:t>
            </a:r>
            <a:r>
              <a:rPr lang="ru-RU" sz="2000" b="1" dirty="0">
                <a:latin typeface="+mj-lt"/>
              </a:rPr>
              <a:t>урока  </a:t>
            </a:r>
            <a:r>
              <a:rPr lang="ru-RU" sz="2000" dirty="0">
                <a:latin typeface="+mj-lt"/>
              </a:rPr>
              <a:t>подчинена задаче обеспечения  разнообразия действий учащихся: предметных и универсальных. </a:t>
            </a:r>
          </a:p>
          <a:p>
            <a:pPr>
              <a:spcBef>
                <a:spcPts val="0"/>
              </a:spcBef>
              <a:buFont typeface="Arial" pitchFamily="34" charset="0"/>
              <a:buNone/>
            </a:pPr>
            <a:endParaRPr lang="ru-RU" sz="20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ru-RU" sz="2000" dirty="0">
                <a:latin typeface="+mj-lt"/>
              </a:rPr>
              <a:t>Дидактическая цель урока определяется </a:t>
            </a:r>
            <a:r>
              <a:rPr lang="ru-RU" sz="2000" b="1" dirty="0">
                <a:latin typeface="+mj-lt"/>
              </a:rPr>
              <a:t>целью учебной деятельности </a:t>
            </a:r>
            <a:r>
              <a:rPr lang="ru-RU" sz="2000" b="1" dirty="0" smtClean="0">
                <a:latin typeface="+mj-lt"/>
              </a:rPr>
              <a:t>учащихся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+mj-lt"/>
              </a:rPr>
              <a:t>Предоставляемая учащимся </a:t>
            </a:r>
            <a:r>
              <a:rPr lang="ru-RU" sz="2000" b="1" dirty="0">
                <a:latin typeface="+mj-lt"/>
              </a:rPr>
              <a:t>свобода выбора </a:t>
            </a:r>
            <a:r>
              <a:rPr lang="ru-RU" sz="2000" dirty="0">
                <a:latin typeface="+mj-lt"/>
              </a:rPr>
              <a:t>учебных действий и источников информации.</a:t>
            </a:r>
          </a:p>
          <a:p>
            <a:pPr>
              <a:spcBef>
                <a:spcPts val="0"/>
              </a:spcBef>
              <a:buFont typeface="Arial" pitchFamily="34" charset="0"/>
              <a:buNone/>
            </a:pPr>
            <a:endParaRPr lang="ru-RU" sz="20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ru-RU" sz="2000" dirty="0">
                <a:latin typeface="+mj-lt"/>
              </a:rPr>
              <a:t>Система оценивания на уроке направлена на </a:t>
            </a:r>
            <a:r>
              <a:rPr lang="ru-RU" sz="2000" b="1" dirty="0" err="1">
                <a:latin typeface="+mj-lt"/>
              </a:rPr>
              <a:t>критериальную</a:t>
            </a:r>
            <a:r>
              <a:rPr lang="ru-RU" sz="2000" b="1" dirty="0">
                <a:latin typeface="+mj-lt"/>
              </a:rPr>
              <a:t> оценку результатов достижения </a:t>
            </a:r>
            <a:r>
              <a:rPr lang="ru-RU" sz="2000" dirty="0">
                <a:latin typeface="+mj-lt"/>
              </a:rPr>
              <a:t>учащимися учебных целей (а не оценку личности ученика).</a:t>
            </a:r>
            <a:endParaRPr lang="en-US" sz="2000" dirty="0">
              <a:latin typeface="+mj-lt"/>
            </a:endParaRPr>
          </a:p>
          <a:p>
            <a:endParaRPr lang="ru-RU" sz="2000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</p:txBody>
      </p:sp>
      <p:sp>
        <p:nvSpPr>
          <p:cNvPr id="1741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800000"/>
                </a:solidFill>
                <a:latin typeface="Georgia" pitchFamily="18" charset="0"/>
              </a:rPr>
              <a:t>Признаки  </a:t>
            </a:r>
            <a:r>
              <a:rPr lang="en-US" sz="3200" b="1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en-US" sz="3200" b="1" smtClean="0">
                <a:solidFill>
                  <a:srgbClr val="800000"/>
                </a:solidFill>
                <a:latin typeface="Georgia" pitchFamily="18" charset="0"/>
              </a:rPr>
            </a:br>
            <a:r>
              <a:rPr lang="ru-RU" sz="3200" b="1" smtClean="0">
                <a:solidFill>
                  <a:srgbClr val="800000"/>
                </a:solidFill>
                <a:latin typeface="Georgia" pitchFamily="18" charset="0"/>
              </a:rPr>
              <a:t>  современного урока</a:t>
            </a:r>
          </a:p>
        </p:txBody>
      </p:sp>
    </p:spTree>
    <p:extLst>
      <p:ext uri="{BB962C8B-B14F-4D97-AF65-F5344CB8AC3E}">
        <p14:creationId xmlns:p14="http://schemas.microsoft.com/office/powerpoint/2010/main" xmlns="" val="13728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6732"/>
            <a:ext cx="80772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/>
              <a:t>Типы современного урока</a:t>
            </a:r>
            <a:r>
              <a:rPr lang="ru-RU" sz="3600" dirty="0" smtClean="0"/>
              <a:t> </a:t>
            </a:r>
            <a:endParaRPr lang="ru-RU" sz="3600" dirty="0"/>
          </a:p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</a:rPr>
              <a:t>1. </a:t>
            </a:r>
            <a:r>
              <a:rPr lang="ru-RU" sz="2000" b="1" dirty="0">
                <a:solidFill>
                  <a:schemeClr val="accent2"/>
                </a:solidFill>
              </a:rPr>
              <a:t>Урок изучения нового.</a:t>
            </a:r>
          </a:p>
          <a:p>
            <a:pPr>
              <a:defRPr/>
            </a:pPr>
            <a:r>
              <a:rPr lang="ru-RU" sz="2000" b="1" dirty="0"/>
              <a:t>лекция, экскурсия, исследовательская работа, учебный и трудовой практикум</a:t>
            </a:r>
            <a:r>
              <a:rPr lang="ru-RU" sz="20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. </a:t>
            </a:r>
          </a:p>
          <a:p>
            <a:pPr>
              <a:defRPr/>
            </a:pPr>
            <a:endParaRPr lang="ru-RU" sz="2000" b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chemeClr val="accent2"/>
                </a:solidFill>
              </a:rPr>
              <a:t>2. 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Уроки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рефлексии 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smtClean="0">
                <a:solidFill>
                  <a:schemeClr val="accent2"/>
                </a:solidFill>
              </a:rPr>
              <a:t>Урок </a:t>
            </a:r>
            <a:r>
              <a:rPr lang="ru-RU" sz="2000" b="1" dirty="0">
                <a:solidFill>
                  <a:schemeClr val="accent2"/>
                </a:solidFill>
              </a:rPr>
              <a:t>закрепления </a:t>
            </a:r>
            <a:r>
              <a:rPr lang="ru-RU" sz="2000" b="1" dirty="0" smtClean="0">
                <a:solidFill>
                  <a:schemeClr val="accent2"/>
                </a:solidFill>
              </a:rPr>
              <a:t>знаний).</a:t>
            </a:r>
            <a:endParaRPr lang="ru-RU" sz="20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ru-RU" sz="2000" b="1" dirty="0"/>
              <a:t>практикум, экскурсия, лабораторная работа, собеседование, консультация</a:t>
            </a:r>
            <a:r>
              <a:rPr lang="ru-RU" sz="20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. </a:t>
            </a:r>
          </a:p>
          <a:p>
            <a:pPr>
              <a:defRPr/>
            </a:pPr>
            <a:endParaRPr lang="ru-RU" sz="2000" b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chemeClr val="accent2"/>
                </a:solidFill>
              </a:rPr>
              <a:t>3. Урок комплексного применения знаний.</a:t>
            </a:r>
          </a:p>
          <a:p>
            <a:pPr>
              <a:defRPr/>
            </a:pPr>
            <a:r>
              <a:rPr lang="ru-RU" sz="2000" b="1" dirty="0"/>
              <a:t>практикум, лабораторная работа, семинар и т.д. </a:t>
            </a:r>
          </a:p>
          <a:p>
            <a:pPr>
              <a:defRPr/>
            </a:pPr>
            <a:endParaRPr lang="ru-RU" sz="2000" b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chemeClr val="accent2"/>
                </a:solidFill>
              </a:rPr>
              <a:t>4. Урок обобщения и систематизации знаний</a:t>
            </a:r>
          </a:p>
          <a:p>
            <a:pPr>
              <a:defRPr/>
            </a:pPr>
            <a:r>
              <a:rPr lang="ru-RU" sz="2000" b="1" dirty="0"/>
              <a:t>семинар, конференция, круглый стол и т.д</a:t>
            </a:r>
            <a:r>
              <a:rPr lang="ru-RU" sz="20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. </a:t>
            </a:r>
          </a:p>
          <a:p>
            <a:pPr>
              <a:defRPr/>
            </a:pPr>
            <a:endParaRPr lang="ru-RU" sz="2000" b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chemeClr val="accent2"/>
                </a:solidFill>
              </a:rPr>
              <a:t>5. Урок </a:t>
            </a:r>
            <a:r>
              <a:rPr lang="ru-RU" sz="2000" b="1" dirty="0" smtClean="0">
                <a:solidFill>
                  <a:schemeClr val="accent2"/>
                </a:solidFill>
              </a:rPr>
              <a:t>развивающего контроля</a:t>
            </a:r>
            <a:r>
              <a:rPr lang="ru-RU" sz="2000" b="1" dirty="0">
                <a:solidFill>
                  <a:schemeClr val="accent2"/>
                </a:solidFill>
              </a:rPr>
              <a:t>, оценки, коррекции знаний.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b="1" dirty="0"/>
              <a:t>контрольная работа, зачет, коллоквиум, смотр  знаний и т.д. </a:t>
            </a:r>
          </a:p>
        </p:txBody>
      </p:sp>
    </p:spTree>
    <p:extLst>
      <p:ext uri="{BB962C8B-B14F-4D97-AF65-F5344CB8AC3E}">
        <p14:creationId xmlns:p14="http://schemas.microsoft.com/office/powerpoint/2010/main" xmlns="" val="42320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115888"/>
            <a:ext cx="8172450" cy="7794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b="1" i="1" smtClean="0">
                <a:effectLst/>
                <a:latin typeface="Calibri" pitchFamily="34" charset="0"/>
              </a:rPr>
              <a:t>Стратегия современного урока</a:t>
            </a:r>
          </a:p>
        </p:txBody>
      </p:sp>
      <p:sp>
        <p:nvSpPr>
          <p:cNvPr id="18435" name="Объект 3"/>
          <p:cNvSpPr>
            <a:spLocks noGrp="1"/>
          </p:cNvSpPr>
          <p:nvPr>
            <p:ph idx="1"/>
          </p:nvPr>
        </p:nvSpPr>
        <p:spPr>
          <a:xfrm>
            <a:off x="395536" y="908720"/>
            <a:ext cx="8741600" cy="547260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ru-RU" sz="3600" b="1" dirty="0" smtClean="0"/>
              <a:t>Удивление</a:t>
            </a:r>
            <a:r>
              <a:rPr lang="ru-RU" dirty="0" smtClean="0"/>
              <a:t>			      </a:t>
            </a:r>
            <a:r>
              <a:rPr lang="ru-RU" sz="3600" b="1" dirty="0" smtClean="0"/>
              <a:t>Интерес</a:t>
            </a:r>
          </a:p>
          <a:p>
            <a:pPr eaLnBrk="1" hangingPunct="1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ru-RU" sz="3600" b="1" dirty="0" smtClean="0"/>
              <a:t>Познавательная			   								Открытие</a:t>
            </a:r>
            <a:endParaRPr lang="ru-RU" sz="3600" b="1" dirty="0"/>
          </a:p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ru-RU" sz="3600" b="1" dirty="0" smtClean="0"/>
              <a:t>деятельность</a:t>
            </a:r>
          </a:p>
          <a:p>
            <a:pPr marL="82550" indent="0"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marL="82550" indent="0" algn="ctr" eaLnBrk="1" hangingPunct="1">
              <a:buFont typeface="Wingdings 2" pitchFamily="18" charset="2"/>
              <a:buNone/>
              <a:defRPr/>
            </a:pPr>
            <a:r>
              <a:rPr lang="ru-RU" dirty="0" smtClean="0"/>
              <a:t>					</a:t>
            </a:r>
            <a:r>
              <a:rPr lang="ru-RU" sz="3600" b="1" dirty="0" smtClean="0"/>
              <a:t>Рефлексивная      				            деятельность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563938" y="1031875"/>
            <a:ext cx="1871662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2578568">
            <a:off x="4465638" y="1584325"/>
            <a:ext cx="660400" cy="1727200"/>
          </a:xfrm>
          <a:prstGeom prst="downArrow">
            <a:avLst>
              <a:gd name="adj1" fmla="val 50000"/>
              <a:gd name="adj2" fmla="val 52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303588"/>
            <a:ext cx="149096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05064"/>
            <a:ext cx="657225" cy="158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04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 bwMode="auto">
          <a:xfrm>
            <a:off x="701675" y="14288"/>
            <a:ext cx="8424863" cy="7921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200" b="1" smtClean="0">
                <a:effectLst/>
              </a:rPr>
              <a:t>Структура урока при</a:t>
            </a:r>
            <a:br>
              <a:rPr lang="ru-RU" sz="3200" b="1" smtClean="0">
                <a:effectLst/>
              </a:rPr>
            </a:br>
            <a:r>
              <a:rPr lang="ru-RU" sz="3200" b="1" smtClean="0">
                <a:effectLst/>
              </a:rPr>
              <a:t>реализации деятельностного подхода</a:t>
            </a:r>
          </a:p>
        </p:txBody>
      </p:sp>
      <p:sp>
        <p:nvSpPr>
          <p:cNvPr id="55299" name="Объект 2"/>
          <p:cNvSpPr>
            <a:spLocks noGrp="1"/>
          </p:cNvSpPr>
          <p:nvPr>
            <p:ph idx="1"/>
          </p:nvPr>
        </p:nvSpPr>
        <p:spPr>
          <a:xfrm>
            <a:off x="0" y="836613"/>
            <a:ext cx="9251950" cy="6021387"/>
          </a:xfrm>
        </p:spPr>
        <p:txBody>
          <a:bodyPr/>
          <a:lstStyle/>
          <a:p>
            <a:pPr marL="82550" indent="0" algn="ctr">
              <a:buFont typeface="Wingdings 2" pitchFamily="18" charset="2"/>
              <a:buNone/>
            </a:pPr>
            <a:r>
              <a:rPr lang="ru-RU" sz="2800" b="1" smtClean="0"/>
              <a:t>Этап 1: Мотивирование к учебной деятельности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412875"/>
          <a:ext cx="9131300" cy="573180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33511"/>
                <a:gridCol w="3373958"/>
                <a:gridCol w="3323831"/>
              </a:tblGrid>
              <a:tr h="1080173"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Компоненты</a:t>
                      </a:r>
                    </a:p>
                    <a:p>
                      <a:r>
                        <a:rPr lang="ru-RU" sz="2800" b="0" dirty="0" smtClean="0"/>
                        <a:t>урока</a:t>
                      </a:r>
                      <a:endParaRPr lang="ru-RU" sz="2800" b="0" dirty="0"/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Традиционный урок</a:t>
                      </a:r>
                      <a:endParaRPr lang="ru-RU" sz="2800" b="0" dirty="0"/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Урок современного типа</a:t>
                      </a:r>
                      <a:endParaRPr lang="ru-RU" sz="2800" b="0" dirty="0"/>
                    </a:p>
                  </a:txBody>
                  <a:tcPr marL="91443" marR="91443" marT="45728" marB="45728"/>
                </a:tc>
              </a:tr>
              <a:tr h="1371678"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Тема урока</a:t>
                      </a:r>
                      <a:endParaRPr lang="ru-RU" sz="2800" b="0" dirty="0"/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Педагог  сообщает тему</a:t>
                      </a:r>
                      <a:endParaRPr lang="ru-RU" sz="2800" b="0" dirty="0"/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Формулируют совместно с педагогом</a:t>
                      </a:r>
                      <a:endParaRPr lang="ru-RU" sz="2800" b="0" dirty="0"/>
                    </a:p>
                  </a:txBody>
                  <a:tcPr marL="91443" marR="91443" marT="45728" marB="45728"/>
                </a:tc>
              </a:tr>
              <a:tr h="2988512"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Цели и задачи урока</a:t>
                      </a:r>
                      <a:endParaRPr lang="ru-RU" sz="2800" b="0" dirty="0"/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Педагог формулирует и сообщает</a:t>
                      </a:r>
                    </a:p>
                    <a:p>
                      <a:r>
                        <a:rPr lang="ru-RU" sz="2800" b="0" dirty="0" smtClean="0"/>
                        <a:t>обучающимся, чему должны научиться</a:t>
                      </a:r>
                      <a:endParaRPr lang="ru-RU" sz="2800" b="0" dirty="0"/>
                    </a:p>
                  </a:txBody>
                  <a:tcPr marL="91443" marR="91443" marT="45728" marB="45728"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Формулируют совместно с педагогом,</a:t>
                      </a:r>
                    </a:p>
                    <a:p>
                      <a:r>
                        <a:rPr lang="ru-RU" sz="2800" b="0" dirty="0" smtClean="0"/>
                        <a:t>определив границы знания и незнания</a:t>
                      </a:r>
                      <a:endParaRPr lang="ru-RU" sz="2800" b="0" dirty="0"/>
                    </a:p>
                  </a:txBody>
                  <a:tcPr marL="91443" marR="91443" marT="45728" marB="457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45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Современный урок.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Концепция учебного предмета как основа совершенствования профессиональных компетентностей учителя и обеспечения высокого качества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ТЕМА 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08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29425"/>
          </a:xfrm>
        </p:spPr>
        <p:txBody>
          <a:bodyPr/>
          <a:lstStyle/>
          <a:p>
            <a:pPr marL="82550" indent="0" algn="ctr">
              <a:buFont typeface="Wingdings 2" pitchFamily="18" charset="2"/>
              <a:buNone/>
            </a:pPr>
            <a:r>
              <a:rPr lang="ru-RU" sz="2800" b="1" smtClean="0"/>
              <a:t>Этап 2: </a:t>
            </a:r>
            <a:r>
              <a:rPr lang="ru-RU" sz="2400" b="1" smtClean="0">
                <a:latin typeface="Arial" charset="0"/>
              </a:rPr>
              <a:t>Открытие</a:t>
            </a:r>
            <a:r>
              <a:rPr lang="ru-RU" sz="2800" b="1" smtClean="0">
                <a:latin typeface="Arial" charset="0"/>
              </a:rPr>
              <a:t> </a:t>
            </a:r>
            <a:r>
              <a:rPr lang="ru-RU" sz="2800" b="1" smtClean="0"/>
              <a:t>нового знания</a:t>
            </a:r>
          </a:p>
        </p:txBody>
      </p:sp>
      <p:graphicFrame>
        <p:nvGraphicFramePr>
          <p:cNvPr id="56347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9637231"/>
              </p:ext>
            </p:extLst>
          </p:nvPr>
        </p:nvGraphicFramePr>
        <p:xfrm>
          <a:off x="323529" y="548680"/>
          <a:ext cx="8568951" cy="6309448"/>
        </p:xfrm>
        <a:graphic>
          <a:graphicData uri="http://schemas.openxmlformats.org/drawingml/2006/table">
            <a:tbl>
              <a:tblPr/>
              <a:tblGrid>
                <a:gridCol w="1945268"/>
                <a:gridCol w="2606415"/>
                <a:gridCol w="4017268"/>
              </a:tblGrid>
              <a:tr h="672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Компоненты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урока</a:t>
                      </a:r>
                    </a:p>
                  </a:txBody>
                  <a:tcPr marL="91428" marR="91428" marT="45731" marB="4573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Традиционный урок</a:t>
                      </a:r>
                    </a:p>
                  </a:txBody>
                  <a:tcPr marL="91428" marR="91428" marT="45731" marB="4573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Урок современного типа</a:t>
                      </a:r>
                    </a:p>
                  </a:txBody>
                  <a:tcPr marL="91428" marR="91428" marT="45731" marB="4573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Планирование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деятельности по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изучению новой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темы</a:t>
                      </a:r>
                    </a:p>
                  </a:txBody>
                  <a:tcPr marL="91428" marR="91428" marT="45731" marB="4573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Педагог    сообщает обучающимся, какую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работу они должны выполнить,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чтобы изучить новую тему</a:t>
                      </a:r>
                    </a:p>
                  </a:txBody>
                  <a:tcPr marL="91428" marR="91428" marT="45731" marB="4573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Совместное  планирование педагогом и обучающимся способов достижения намеченной цели по построению нового знания</a:t>
                      </a:r>
                    </a:p>
                  </a:txBody>
                  <a:tcPr marL="91428" marR="91428" marT="45731" marB="4573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3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Практическая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деятельность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учащихся</a:t>
                      </a:r>
                    </a:p>
                  </a:txBody>
                  <a:tcPr marL="91428" marR="91428" marT="45731" marB="4573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Под руководством педагога обучающиеся выполняют ряд практических задач (фронтальный метод)</a:t>
                      </a:r>
                    </a:p>
                  </a:txBody>
                  <a:tcPr marL="91428" marR="91428" marT="45731" marB="4573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Обучающиеся осуществляют поиск решения по намеченному плану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 использованием алгоритма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(групповой, индивидуальный методы)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Педагог помогает там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 где возникли затруднения</a:t>
                      </a:r>
                    </a:p>
                  </a:txBody>
                  <a:tcPr marL="91428" marR="91428" marT="45731" marB="4573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Осуществление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контроля</a:t>
                      </a:r>
                    </a:p>
                  </a:txBody>
                  <a:tcPr marL="91428" marR="91428" marT="45731" marB="4573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Учитель осуществляет контроль за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выполнением учащимися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практической работы</a:t>
                      </a:r>
                    </a:p>
                  </a:txBody>
                  <a:tcPr marL="91428" marR="91428" marT="45731" marB="4573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Обучающиеся осуществляют контроль  (самоконтроль, взаимоконтроль)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Педагог консультирует, комментирует</a:t>
                      </a:r>
                    </a:p>
                  </a:txBody>
                  <a:tcPr marL="91428" marR="91428" marT="45731" marB="4573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88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ъект 2"/>
          <p:cNvSpPr>
            <a:spLocks noGrp="1"/>
          </p:cNvSpPr>
          <p:nvPr>
            <p:ph idx="1"/>
          </p:nvPr>
        </p:nvSpPr>
        <p:spPr>
          <a:xfrm>
            <a:off x="0" y="115888"/>
            <a:ext cx="8934450" cy="6132512"/>
          </a:xfrm>
        </p:spPr>
        <p:txBody>
          <a:bodyPr/>
          <a:lstStyle/>
          <a:p>
            <a:pPr marL="82550" indent="0">
              <a:buFont typeface="Wingdings 2" pitchFamily="18" charset="2"/>
              <a:buNone/>
            </a:pPr>
            <a:r>
              <a:rPr lang="ru-RU" b="1" smtClean="0"/>
              <a:t>Этап 3: Применение полученных знаний</a:t>
            </a:r>
          </a:p>
          <a:p>
            <a:pPr marL="82550" indent="0">
              <a:buFont typeface="Wingdings 2" pitchFamily="18" charset="2"/>
              <a:buNone/>
            </a:pPr>
            <a:endParaRPr lang="ru-RU" b="1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65175"/>
          <a:ext cx="9036051" cy="696152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55776"/>
                <a:gridCol w="2880320"/>
                <a:gridCol w="3599955"/>
              </a:tblGrid>
              <a:tr h="85826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Компоненты</a:t>
                      </a:r>
                    </a:p>
                    <a:p>
                      <a:r>
                        <a:rPr lang="ru-RU" sz="2400" dirty="0" smtClean="0"/>
                        <a:t>урока</a:t>
                      </a:r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Традиционный урок</a:t>
                      </a:r>
                      <a:endParaRPr lang="ru-RU" sz="2400" dirty="0"/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Урок современного типа</a:t>
                      </a:r>
                      <a:endParaRPr lang="ru-RU" sz="2400" dirty="0"/>
                    </a:p>
                  </a:txBody>
                  <a:tcPr marL="91435" marR="91435" marT="45721" marB="45721"/>
                </a:tc>
              </a:tr>
              <a:tr h="161426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Закрепление,</a:t>
                      </a:r>
                    </a:p>
                    <a:p>
                      <a:r>
                        <a:rPr lang="ru-RU" sz="2400" dirty="0" smtClean="0"/>
                        <a:t>актуализация</a:t>
                      </a:r>
                    </a:p>
                    <a:p>
                      <a:r>
                        <a:rPr lang="ru-RU" sz="2400" dirty="0" smtClean="0"/>
                        <a:t>полученных знаний</a:t>
                      </a:r>
                      <a:endParaRPr lang="ru-RU" sz="2400" dirty="0"/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Педагог  сообщает обучающимся, какую</a:t>
                      </a:r>
                    </a:p>
                    <a:p>
                      <a:r>
                        <a:rPr lang="ru-RU" sz="1800" dirty="0" smtClean="0"/>
                        <a:t>работу они должны выполнить</a:t>
                      </a:r>
                      <a:endParaRPr lang="ru-RU" sz="1800" dirty="0"/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Обучающиеся для выполнения</a:t>
                      </a:r>
                    </a:p>
                    <a:p>
                      <a:r>
                        <a:rPr lang="ru-RU" sz="1800" dirty="0" smtClean="0"/>
                        <a:t>ситуативного задания, данного педагогом,   осуществляют</a:t>
                      </a:r>
                    </a:p>
                    <a:p>
                      <a:r>
                        <a:rPr lang="ru-RU" sz="1800" dirty="0" smtClean="0"/>
                        <a:t>выбор уровня и способа деятельности</a:t>
                      </a:r>
                      <a:endParaRPr lang="ru-RU" sz="1800" dirty="0"/>
                    </a:p>
                  </a:txBody>
                  <a:tcPr marL="91435" marR="91435" marT="45721" marB="45721"/>
                </a:tc>
              </a:tr>
              <a:tr h="208904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Практическая</a:t>
                      </a:r>
                    </a:p>
                    <a:p>
                      <a:r>
                        <a:rPr lang="ru-RU" sz="2400" dirty="0" smtClean="0"/>
                        <a:t>деятельность</a:t>
                      </a:r>
                    </a:p>
                    <a:p>
                      <a:r>
                        <a:rPr lang="ru-RU" sz="2400" dirty="0" smtClean="0"/>
                        <a:t>обучающихся</a:t>
                      </a:r>
                      <a:endParaRPr lang="ru-RU" sz="2400" dirty="0"/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Под руководством педагога обучающиеся</a:t>
                      </a:r>
                    </a:p>
                    <a:p>
                      <a:r>
                        <a:rPr lang="ru-RU" sz="1800" dirty="0" smtClean="0"/>
                        <a:t>выполняют ряд практических задач</a:t>
                      </a:r>
                    </a:p>
                    <a:p>
                      <a:r>
                        <a:rPr lang="ru-RU" sz="1800" dirty="0" smtClean="0"/>
                        <a:t>(фронтальный метод)</a:t>
                      </a:r>
                      <a:endParaRPr lang="ru-RU" sz="1800" dirty="0"/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Обучающиеся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 осуществляют учебные действия по созданию и презентации   учебного продукта (индивидуальная, групповая, парная работа;</a:t>
                      </a:r>
                      <a:r>
                        <a:rPr lang="ru-RU" sz="1800" baseline="0" dirty="0" smtClean="0"/>
                        <a:t> индивидуальный и дифференцированный методы обучения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L="91435" marR="91435" marT="45721" marB="45721"/>
                </a:tc>
              </a:tr>
              <a:tr h="153126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Осуществление</a:t>
                      </a:r>
                    </a:p>
                    <a:p>
                      <a:r>
                        <a:rPr lang="ru-RU" sz="2400" dirty="0" smtClean="0"/>
                        <a:t>контроля</a:t>
                      </a:r>
                      <a:endParaRPr lang="ru-RU" sz="2400" dirty="0"/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Учитель осуществляет контроль</a:t>
                      </a:r>
                    </a:p>
                    <a:p>
                      <a:r>
                        <a:rPr lang="ru-RU" sz="1800" dirty="0" smtClean="0"/>
                        <a:t>выполненной учащимися</a:t>
                      </a:r>
                    </a:p>
                    <a:p>
                      <a:r>
                        <a:rPr lang="ru-RU" sz="1800" dirty="0" smtClean="0"/>
                        <a:t>практической работы</a:t>
                      </a:r>
                      <a:endParaRPr lang="ru-RU" sz="1800" dirty="0"/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Обучающиеся осуществляют контроль</a:t>
                      </a:r>
                    </a:p>
                    <a:p>
                      <a:r>
                        <a:rPr lang="ru-RU" sz="1800" dirty="0" smtClean="0"/>
                        <a:t>(самоконтроль, взаимоконтроль)</a:t>
                      </a:r>
                      <a:endParaRPr lang="ru-RU" sz="1800" dirty="0"/>
                    </a:p>
                  </a:txBody>
                  <a:tcPr marL="91435" marR="91435" marT="45721" marB="457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ъект 2"/>
          <p:cNvSpPr>
            <a:spLocks noGrp="1"/>
          </p:cNvSpPr>
          <p:nvPr>
            <p:ph idx="1"/>
          </p:nvPr>
        </p:nvSpPr>
        <p:spPr>
          <a:xfrm>
            <a:off x="107950" y="115888"/>
            <a:ext cx="9036050" cy="6553200"/>
          </a:xfrm>
        </p:spPr>
        <p:txBody>
          <a:bodyPr/>
          <a:lstStyle/>
          <a:p>
            <a:pPr marL="82550" indent="0">
              <a:buFont typeface="Wingdings 2" pitchFamily="18" charset="2"/>
              <a:buNone/>
            </a:pPr>
            <a:r>
              <a:rPr lang="ru-RU" sz="2800" b="1" smtClean="0"/>
              <a:t>Этап 4: Рефлексия учебной деятельности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9538" y="692150"/>
          <a:ext cx="9034461" cy="673669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06279"/>
                <a:gridCol w="2737889"/>
                <a:gridCol w="3490293"/>
              </a:tblGrid>
              <a:tr h="70118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Компоненты</a:t>
                      </a:r>
                    </a:p>
                    <a:p>
                      <a:r>
                        <a:rPr lang="ru-RU" sz="2000" dirty="0" smtClean="0"/>
                        <a:t>урока</a:t>
                      </a:r>
                      <a:endParaRPr lang="ru-RU" sz="2000" dirty="0"/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Традиционный урок</a:t>
                      </a:r>
                      <a:endParaRPr lang="ru-RU" sz="2000" dirty="0"/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Урок современного типа</a:t>
                      </a:r>
                      <a:endParaRPr lang="ru-RU" sz="2000" dirty="0"/>
                    </a:p>
                  </a:txBody>
                  <a:tcPr marL="91441" marR="91441" marT="45729" marB="45729"/>
                </a:tc>
              </a:tr>
              <a:tr h="146341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Анализ</a:t>
                      </a:r>
                    </a:p>
                    <a:p>
                      <a:r>
                        <a:rPr lang="ru-RU" sz="2400" dirty="0" smtClean="0"/>
                        <a:t>результатов</a:t>
                      </a:r>
                    </a:p>
                    <a:p>
                      <a:r>
                        <a:rPr lang="ru-RU" sz="2400" dirty="0" smtClean="0"/>
                        <a:t>деятельности</a:t>
                      </a:r>
                      <a:endParaRPr lang="ru-RU" sz="2400" dirty="0"/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 итогам выполненной работы</a:t>
                      </a:r>
                    </a:p>
                    <a:p>
                      <a:r>
                        <a:rPr lang="ru-RU" sz="1800" dirty="0" smtClean="0"/>
                        <a:t>С обучающимися педагог  проводит с ними</a:t>
                      </a:r>
                    </a:p>
                    <a:p>
                      <a:r>
                        <a:rPr lang="ru-RU" sz="1800" dirty="0" smtClean="0"/>
                        <a:t>работу над ошибками</a:t>
                      </a:r>
                      <a:endParaRPr lang="ru-RU" sz="1800" dirty="0"/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Обучающиеся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 сами формулируют</a:t>
                      </a:r>
                    </a:p>
                    <a:p>
                      <a:r>
                        <a:rPr lang="ru-RU" sz="1800" dirty="0" smtClean="0"/>
                        <a:t>возникшие затруднения</a:t>
                      </a:r>
                      <a:endParaRPr lang="ru-RU" sz="1800" dirty="0"/>
                    </a:p>
                  </a:txBody>
                  <a:tcPr marL="91441" marR="91441" marT="45729" marB="45729"/>
                </a:tc>
              </a:tr>
              <a:tr h="201211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Соотнесение</a:t>
                      </a:r>
                    </a:p>
                    <a:p>
                      <a:r>
                        <a:rPr lang="ru-RU" sz="2400" dirty="0" smtClean="0"/>
                        <a:t>результатов</a:t>
                      </a:r>
                    </a:p>
                    <a:p>
                      <a:r>
                        <a:rPr lang="ru-RU" sz="2400" dirty="0" smtClean="0"/>
                        <a:t>деятельности с</a:t>
                      </a:r>
                    </a:p>
                    <a:p>
                      <a:r>
                        <a:rPr lang="ru-RU" sz="2400" dirty="0" smtClean="0"/>
                        <a:t>поставленной целью урока</a:t>
                      </a:r>
                      <a:endParaRPr lang="ru-RU" sz="2400" dirty="0"/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Педагог  осуществляет оценивание</a:t>
                      </a:r>
                    </a:p>
                    <a:p>
                      <a:r>
                        <a:rPr lang="ru-RU" sz="1800" dirty="0" smtClean="0"/>
                        <a:t>обучающихся  за работу на уроке</a:t>
                      </a:r>
                      <a:endParaRPr lang="ru-RU" sz="1800" dirty="0"/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Педагог  осуществляет оценивание, комментируя  выставленные отметки.</a:t>
                      </a:r>
                    </a:p>
                    <a:p>
                      <a:r>
                        <a:rPr lang="ru-RU" sz="1800" dirty="0" smtClean="0"/>
                        <a:t>Обучающиеся дают оценку своей  деятельности (</a:t>
                      </a:r>
                      <a:r>
                        <a:rPr lang="ru-RU" sz="1800" dirty="0" err="1" smtClean="0"/>
                        <a:t>самооценивание</a:t>
                      </a:r>
                      <a:r>
                        <a:rPr lang="ru-RU" sz="1800" dirty="0" smtClean="0"/>
                        <a:t>,</a:t>
                      </a:r>
                    </a:p>
                    <a:p>
                      <a:r>
                        <a:rPr lang="ru-RU" sz="1800" dirty="0" err="1" smtClean="0"/>
                        <a:t>взаимооценивание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L="91441" marR="91441" marT="45729" marB="45729"/>
                </a:tc>
              </a:tr>
              <a:tr h="194944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Домашнее задание</a:t>
                      </a:r>
                      <a:endParaRPr lang="ru-RU" sz="2400" dirty="0"/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Педагог  объявляет и комментирует</a:t>
                      </a:r>
                    </a:p>
                    <a:p>
                      <a:r>
                        <a:rPr lang="ru-RU" sz="1800" dirty="0" smtClean="0"/>
                        <a:t>домашнее задание (чаще одно для всех)</a:t>
                      </a:r>
                      <a:endParaRPr lang="ru-RU" sz="1800" dirty="0"/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Обучающиеся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могут выбирать</a:t>
                      </a:r>
                    </a:p>
                    <a:p>
                      <a:r>
                        <a:rPr lang="ru-RU" sz="1800" dirty="0" smtClean="0"/>
                        <a:t>задание из предложенных</a:t>
                      </a:r>
                    </a:p>
                    <a:p>
                      <a:r>
                        <a:rPr lang="ru-RU" sz="1800" dirty="0" smtClean="0"/>
                        <a:t>педагогом, с учётом</a:t>
                      </a:r>
                    </a:p>
                    <a:p>
                      <a:r>
                        <a:rPr lang="ru-RU" sz="1800" dirty="0" smtClean="0"/>
                        <a:t>индивидуальных возможностей,</a:t>
                      </a:r>
                    </a:p>
                    <a:p>
                      <a:r>
                        <a:rPr lang="ru-RU" sz="1800" dirty="0" smtClean="0"/>
                        <a:t>Педагог  дает дифференцированное </a:t>
                      </a:r>
                      <a:r>
                        <a:rPr lang="ru-RU" sz="1800" dirty="0" err="1" smtClean="0"/>
                        <a:t>д.з</a:t>
                      </a:r>
                      <a:endParaRPr lang="ru-RU" sz="1800" dirty="0"/>
                    </a:p>
                  </a:txBody>
                  <a:tcPr marL="91441" marR="91441" marT="45729" marB="4572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60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843"/>
            <a:ext cx="727280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Структура урока усвоения новых знаний: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u="sng" dirty="0">
                <a:solidFill>
                  <a:srgbClr val="FF0000"/>
                </a:solidFill>
              </a:rPr>
              <a:t/>
            </a:r>
            <a:br>
              <a:rPr lang="ru-RU" b="1" u="sng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  <a:p>
            <a:r>
              <a:rPr lang="ru-RU" sz="2400" dirty="0"/>
              <a:t>1) Организационный этап.</a:t>
            </a:r>
          </a:p>
          <a:p>
            <a:r>
              <a:rPr lang="ru-RU" sz="2400" dirty="0"/>
              <a:t>2) Постановка цели и задач урока. Мотивация учебной деятельности учащихся.</a:t>
            </a:r>
          </a:p>
          <a:p>
            <a:r>
              <a:rPr lang="ru-RU" sz="2400" dirty="0"/>
              <a:t>3) Актуализация знаний.</a:t>
            </a:r>
          </a:p>
          <a:p>
            <a:r>
              <a:rPr lang="ru-RU" sz="2400" dirty="0"/>
              <a:t>4) Первичное усвоение новых знаний.</a:t>
            </a:r>
          </a:p>
          <a:p>
            <a:r>
              <a:rPr lang="ru-RU" sz="2400" dirty="0"/>
              <a:t>5) Первичная проверка понимания</a:t>
            </a:r>
          </a:p>
          <a:p>
            <a:r>
              <a:rPr lang="ru-RU" sz="2400" dirty="0"/>
              <a:t>6) Первичное закрепление.</a:t>
            </a:r>
          </a:p>
          <a:p>
            <a:r>
              <a:rPr lang="ru-RU" sz="2400" dirty="0"/>
              <a:t>7) Информация о домашнем задании, инструктаж по его выполнению</a:t>
            </a:r>
          </a:p>
          <a:p>
            <a:r>
              <a:rPr lang="ru-RU" sz="2400" dirty="0"/>
              <a:t>8) Рефлексия (подведение итогов занятия)</a:t>
            </a:r>
          </a:p>
        </p:txBody>
      </p:sp>
    </p:spTree>
    <p:extLst>
      <p:ext uri="{BB962C8B-B14F-4D97-AF65-F5344CB8AC3E}">
        <p14:creationId xmlns:p14="http://schemas.microsoft.com/office/powerpoint/2010/main" xmlns="" val="11940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6750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Структура урока комплексного применения знаний и умений (урок закрепления</a:t>
            </a:r>
            <a:r>
              <a:rPr lang="ru-RU" b="1" dirty="0">
                <a:solidFill>
                  <a:srgbClr val="FF0000"/>
                </a:solidFill>
              </a:rPr>
              <a:t>)</a:t>
            </a:r>
            <a:r>
              <a:rPr lang="ru-RU" b="1" u="sng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u="sng" dirty="0"/>
              <a:t/>
            </a:r>
            <a:br>
              <a:rPr lang="ru-RU" b="1" u="sng" dirty="0"/>
            </a:br>
            <a:r>
              <a:rPr lang="ru-RU" dirty="0" smtClean="0"/>
              <a:t>1</a:t>
            </a:r>
            <a:r>
              <a:rPr lang="ru-RU" dirty="0"/>
              <a:t>) Организационный этап.</a:t>
            </a:r>
          </a:p>
          <a:p>
            <a:r>
              <a:rPr lang="ru-RU" dirty="0"/>
              <a:t>2) Проверка домашнего задания, воспроизведение и коррекция опорных знаний учащихся. Актуализация знаний.</a:t>
            </a:r>
          </a:p>
          <a:p>
            <a:r>
              <a:rPr lang="ru-RU" dirty="0"/>
              <a:t>3) Постановка цели и задач урока. Мотивация учебной деятельности учащихся.</a:t>
            </a:r>
          </a:p>
          <a:p>
            <a:r>
              <a:rPr lang="ru-RU" dirty="0"/>
              <a:t>4) Первичное закрепление</a:t>
            </a:r>
          </a:p>
          <a:p>
            <a:r>
              <a:rPr lang="ru-RU" dirty="0"/>
              <a:t>в знакомой ситуации (типовые)</a:t>
            </a:r>
          </a:p>
          <a:p>
            <a:r>
              <a:rPr lang="ru-RU" dirty="0"/>
              <a:t>в изменённой ситуации (конструктивные)</a:t>
            </a:r>
          </a:p>
          <a:p>
            <a:r>
              <a:rPr lang="ru-RU" dirty="0"/>
              <a:t>5) Творческое применение и добывание знаний в новой ситуации (проблемные задания)</a:t>
            </a:r>
          </a:p>
          <a:p>
            <a:r>
              <a:rPr lang="ru-RU" dirty="0"/>
              <a:t>6) Информация о домашнем задании, инструктаж по его выполнению</a:t>
            </a:r>
          </a:p>
          <a:p>
            <a:r>
              <a:rPr lang="ru-RU" dirty="0"/>
              <a:t>7) Рефлексия (подведение итогов занятия)</a:t>
            </a:r>
          </a:p>
        </p:txBody>
      </p:sp>
    </p:spTree>
    <p:extLst>
      <p:ext uri="{BB962C8B-B14F-4D97-AF65-F5344CB8AC3E}">
        <p14:creationId xmlns:p14="http://schemas.microsoft.com/office/powerpoint/2010/main" xmlns="" val="40738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Структура урока актуализации знаний и умений (урок повторения)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/>
              <a:t>1</a:t>
            </a:r>
            <a:r>
              <a:rPr lang="ru-RU" dirty="0"/>
              <a:t>) Организационный этап.</a:t>
            </a:r>
          </a:p>
          <a:p>
            <a:r>
              <a:rPr lang="ru-RU" dirty="0"/>
              <a:t>2) Проверка домашнего задания, воспроизведение и коррекция знаний, навыков и умений учащихся, необходимых для творческого решения поставленных задач.</a:t>
            </a:r>
          </a:p>
          <a:p>
            <a:r>
              <a:rPr lang="ru-RU" dirty="0"/>
              <a:t>3) Постановка цели и задач урока. Мотивация учебной деятельности учащихся.</a:t>
            </a:r>
          </a:p>
          <a:p>
            <a:r>
              <a:rPr lang="ru-RU" dirty="0"/>
              <a:t>4) Актуализация знаний.</a:t>
            </a:r>
          </a:p>
          <a:p>
            <a:r>
              <a:rPr lang="ru-RU" dirty="0"/>
              <a:t>с целью подготовки к контрольному уроку</a:t>
            </a:r>
          </a:p>
          <a:p>
            <a:r>
              <a:rPr lang="ru-RU" dirty="0"/>
              <a:t>с целью подготовки к изучению новой темы</a:t>
            </a:r>
          </a:p>
          <a:p>
            <a:r>
              <a:rPr lang="ru-RU" dirty="0"/>
              <a:t>5) Применение знаний и умений в новой ситуации</a:t>
            </a:r>
          </a:p>
          <a:p>
            <a:r>
              <a:rPr lang="ru-RU" dirty="0"/>
              <a:t>6) Обобщение и систематизация знаний</a:t>
            </a:r>
          </a:p>
          <a:p>
            <a:r>
              <a:rPr lang="ru-RU" dirty="0"/>
              <a:t>7) Контроль усвоения, обсуждение допущенных ошибок и их коррекция.</a:t>
            </a:r>
          </a:p>
          <a:p>
            <a:r>
              <a:rPr lang="ru-RU" dirty="0"/>
              <a:t>8) Информация о домашнем задании, инструктаж по его выполнению</a:t>
            </a:r>
          </a:p>
          <a:p>
            <a:r>
              <a:rPr lang="ru-RU" dirty="0"/>
              <a:t>9) Рефлексия (подведение итогов занятия)</a:t>
            </a:r>
          </a:p>
        </p:txBody>
      </p:sp>
    </p:spTree>
    <p:extLst>
      <p:ext uri="{BB962C8B-B14F-4D97-AF65-F5344CB8AC3E}">
        <p14:creationId xmlns:p14="http://schemas.microsoft.com/office/powerpoint/2010/main" xmlns="" val="8444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92088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Структура урока контроля знаний и умений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  <a:p>
            <a:r>
              <a:rPr lang="ru-RU" dirty="0"/>
              <a:t>1) </a:t>
            </a:r>
            <a:r>
              <a:rPr lang="ru-RU" sz="2000" dirty="0"/>
              <a:t>Организационный этап.</a:t>
            </a:r>
          </a:p>
          <a:p>
            <a:r>
              <a:rPr lang="ru-RU" sz="2000" dirty="0"/>
              <a:t>2) Постановка цели и задач урока. Мотивация учебной деятельности учащихся.</a:t>
            </a:r>
          </a:p>
          <a:p>
            <a:r>
              <a:rPr lang="ru-RU" sz="2000" dirty="0"/>
              <a:t>3) Выявление знаний, умений и навыков, проверка уровня </a:t>
            </a:r>
            <a:r>
              <a:rPr lang="ru-RU" sz="2000" dirty="0" err="1"/>
              <a:t>сформированности</a:t>
            </a:r>
            <a:r>
              <a:rPr lang="ru-RU" sz="2000" dirty="0"/>
              <a:t> у учащихся </a:t>
            </a:r>
            <a:r>
              <a:rPr lang="ru-RU" sz="2000" dirty="0" err="1"/>
              <a:t>общеучебных</a:t>
            </a:r>
            <a:r>
              <a:rPr lang="ru-RU" sz="2000" dirty="0"/>
              <a:t> умений. (Задания по объему или степени трудности должны соответствовать программе и быть посильными для каждого ученика).</a:t>
            </a:r>
          </a:p>
          <a:p>
            <a:r>
              <a:rPr lang="ru-RU" sz="2000" dirty="0"/>
              <a:t>Уроки контроля могут быть уроками письменного контроля, уроками сочетания устного и письменного контроля. В зависимости от вида контроля формируется его окончательная структура</a:t>
            </a:r>
          </a:p>
          <a:p>
            <a:r>
              <a:rPr lang="ru-RU" sz="2000" dirty="0"/>
              <a:t>4) Рефлексия (подведение итогов занятия)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6157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99288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Структура урока коррекции знаний, умений и навыков.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  <a:p>
            <a:r>
              <a:rPr lang="ru-RU" dirty="0"/>
              <a:t>1) </a:t>
            </a:r>
            <a:r>
              <a:rPr lang="ru-RU" sz="2000" dirty="0"/>
              <a:t>Организационный этап.</a:t>
            </a:r>
          </a:p>
          <a:p>
            <a:r>
              <a:rPr lang="ru-RU" sz="2000" dirty="0"/>
              <a:t>2) Постановка цели и задач урока. Мотивация учебной деятельности учащихся.</a:t>
            </a:r>
          </a:p>
          <a:p>
            <a:r>
              <a:rPr lang="ru-RU" sz="2000" dirty="0"/>
              <a:t>3) Итоги диагностики (контроля) знаний, умений и навыков. Определение типичных ошибок и пробелов в знаниях и умениях, путей их устранения и совершенствования знаний и умений.</a:t>
            </a:r>
          </a:p>
          <a:p>
            <a:r>
              <a:rPr lang="ru-RU" sz="2000" dirty="0"/>
              <a:t>В зависимости от результатов диагностики учитель планирует коллективные, групповые и индивидуальные способы обучения.</a:t>
            </a:r>
          </a:p>
          <a:p>
            <a:r>
              <a:rPr lang="ru-RU" sz="2000" dirty="0"/>
              <a:t>4) Информация о домашнем задании, инструктаж по его выполнению</a:t>
            </a:r>
          </a:p>
          <a:p>
            <a:r>
              <a:rPr lang="ru-RU" sz="2000" dirty="0"/>
              <a:t>5) Рефлексия (подведение итогов занятия</a:t>
            </a:r>
          </a:p>
        </p:txBody>
      </p:sp>
    </p:spTree>
    <p:extLst>
      <p:ext uri="{BB962C8B-B14F-4D97-AF65-F5344CB8AC3E}">
        <p14:creationId xmlns:p14="http://schemas.microsoft.com/office/powerpoint/2010/main" xmlns="" val="30219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6409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 Структура комбинированного урока.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  <a:p>
            <a:r>
              <a:rPr lang="ru-RU" dirty="0"/>
              <a:t>1</a:t>
            </a:r>
            <a:r>
              <a:rPr lang="ru-RU" sz="2000" dirty="0"/>
              <a:t>) Организационный этап.</a:t>
            </a:r>
          </a:p>
          <a:p>
            <a:r>
              <a:rPr lang="ru-RU" sz="2000" dirty="0"/>
              <a:t>2) Постановка цели и задач урока. Мотивация учебной деятельности учащихся.</a:t>
            </a:r>
          </a:p>
          <a:p>
            <a:r>
              <a:rPr lang="ru-RU" sz="2000" dirty="0"/>
              <a:t>3) Актуализация знаний.</a:t>
            </a:r>
          </a:p>
          <a:p>
            <a:r>
              <a:rPr lang="ru-RU" sz="2000" dirty="0"/>
              <a:t>4) Первичное усвоение новых знаний.</a:t>
            </a:r>
          </a:p>
          <a:p>
            <a:r>
              <a:rPr lang="ru-RU" sz="2000" dirty="0"/>
              <a:t>5) Первичная проверка понимания</a:t>
            </a:r>
          </a:p>
          <a:p>
            <a:r>
              <a:rPr lang="ru-RU" sz="2000" dirty="0"/>
              <a:t>6) Первичное закрепление</a:t>
            </a:r>
          </a:p>
          <a:p>
            <a:r>
              <a:rPr lang="ru-RU" sz="2000" dirty="0"/>
              <a:t>7) Контроль усвоения, обсуждение допущенных ошибок и их коррекция.</a:t>
            </a:r>
          </a:p>
          <a:p>
            <a:r>
              <a:rPr lang="ru-RU" sz="2000" dirty="0"/>
              <a:t>8) Информация о домашнем задании, инструктаж по его выполнению</a:t>
            </a:r>
          </a:p>
          <a:p>
            <a:r>
              <a:rPr lang="ru-RU" sz="2000" dirty="0"/>
              <a:t>9) Рефлексия (подведение итогов занятия)</a:t>
            </a:r>
          </a:p>
        </p:txBody>
      </p:sp>
    </p:spTree>
    <p:extLst>
      <p:ext uri="{BB962C8B-B14F-4D97-AF65-F5344CB8AC3E}">
        <p14:creationId xmlns:p14="http://schemas.microsoft.com/office/powerpoint/2010/main" xmlns="" val="37028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674688"/>
          <a:ext cx="8915399" cy="6184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3143"/>
                <a:gridCol w="2921854"/>
                <a:gridCol w="4270402"/>
              </a:tblGrid>
              <a:tr h="473581"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Предмет изменений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8" marR="20868" marT="20869" marB="20869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Традиционная деятельность учителя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8" marR="20868" marT="20869" marB="20869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Деятельность учителя, работающего по ФГОС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8" marR="20868" marT="20869" marB="20869" anchor="ctr">
                    <a:solidFill>
                      <a:schemeClr val="accent3"/>
                    </a:solidFill>
                  </a:tcPr>
                </a:tc>
              </a:tr>
              <a:tr h="732104">
                <a:tc rowSpan="2"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Подготовка к уроку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8" marR="20868" marT="20869" marB="2086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Учитель пользуется жестко структурированным конспектом урока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8" marR="20868" marT="20869" marB="208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Учитель пользуется сценарным планом урока, предоставляющим ему свободу в выборе форм, способов и приемов обучения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8" marR="20868" marT="20869" marB="20869" anchor="ctr"/>
                </a:tc>
              </a:tr>
              <a:tr h="905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При подготовке к уроку учитель использует учебник и методические рекомендации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8" marR="20868" marT="20869" marB="208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При подготовке к уроку учитель использует учебник и методические рекомендации, </a:t>
                      </a:r>
                      <a:r>
                        <a:rPr lang="ru-RU" sz="1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интернет-ресурсы</a:t>
                      </a: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, материалы коллег. Обменивается конспектами с коллегами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8" marR="20868" marT="20869" marB="20869" anchor="ctr"/>
                </a:tc>
              </a:tr>
              <a:tr h="1083078"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Основные этапы урока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8" marR="20868" marT="20869" marB="2086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Объяснение и закрепление учебного материала. Большое количество времени занимает речь учителя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8" marR="20868" marT="20869" marB="208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Самостоятельная деятельность обучающихся (более половины времени урока)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8" marR="20868" marT="20869" marB="20869" anchor="ctr"/>
                </a:tc>
              </a:tr>
              <a:tr h="966088"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Главная цель учителя на уроке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8" marR="20868" marT="20869" marB="2086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Успеть выполнить все, что запланировано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8" marR="20868" marT="20869" marB="208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Организовать деятельность детей:</a:t>
                      </a:r>
                    </a:p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• по поиску и обработке информации;</a:t>
                      </a:r>
                    </a:p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• обобщению способов действия;</a:t>
                      </a:r>
                    </a:p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• постановке учебной задачи и т. д.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8" marR="20868" marT="20869" marB="20869" anchor="ctr"/>
                </a:tc>
              </a:tr>
              <a:tr h="1551045"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Формулирование заданий для обучающихся (определение деятельности детей)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8" marR="20868" marT="20869" marB="2086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Формулировки: решите, спишите, сравните, найдите, выпишите, выполните и т. д.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8" marR="20868" marT="20869" marB="208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Формулировки: проанализируйте, докажите (объясните), сравните, выразите символом, создайте схему или модель, продолжите, обобщите (сделайте вывод), выберите решение или способ решения, исследуйте, оцените, измените, придумайте и т. д.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8" marR="20868" marT="20869" marB="20869" anchor="ctr"/>
                </a:tc>
              </a:tr>
              <a:tr h="473581"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Форма урока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8" marR="20868" marT="20869" marB="2086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Преимущественно фронтальная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8" marR="20868" marT="20869" marB="208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Преимущественно групповая и/или индивидуальная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8" marR="20868" marT="20869" marB="20869" anchor="ctr"/>
                </a:tc>
              </a:tr>
            </a:tbl>
          </a:graphicData>
        </a:graphic>
      </p:graphicFrame>
      <p:sp>
        <p:nvSpPr>
          <p:cNvPr id="67619" name="Прямоугольник 3"/>
          <p:cNvSpPr>
            <a:spLocks noChangeArrowheads="1"/>
          </p:cNvSpPr>
          <p:nvPr/>
        </p:nvSpPr>
        <p:spPr bwMode="auto">
          <a:xfrm>
            <a:off x="990600" y="-76200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09600" algn="ctr" eaLnBrk="0" hangingPunct="0"/>
            <a:r>
              <a:rPr lang="ru-RU" altLang="ru-RU" sz="2000" b="1" dirty="0">
                <a:solidFill>
                  <a:schemeClr val="accent2"/>
                </a:solidFill>
                <a:latin typeface="Trebuchet MS" pitchFamily="34" charset="0"/>
                <a:cs typeface="Times New Roman" pitchFamily="18" charset="0"/>
              </a:rPr>
              <a:t>Характеристика изменений в деятельности педагога, работающего по ФГОС</a:t>
            </a:r>
            <a:endParaRPr lang="ru-RU" altLang="ru-RU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4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5545137"/>
          </a:xfrm>
          <a:solidFill>
            <a:schemeClr val="bg1"/>
          </a:solidFill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углубить знания о концептуальных подходах ФГОС к организации образовательного процесса;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совершенствовать приемы планирования и организации современного урока;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поделиться  опытом построения образовательного процесса с учётом требований ФГОС; </a:t>
            </a:r>
          </a:p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выявить различия между   традиционной и современной системой построения  урока;</a:t>
            </a:r>
          </a:p>
        </p:txBody>
      </p: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85750" y="188913"/>
            <a:ext cx="8462963" cy="7191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2060"/>
                </a:solidFill>
                <a:latin typeface="Calibri" pitchFamily="34" charset="0"/>
                <a:ea typeface="+mn-ea"/>
                <a:cs typeface="Aharoni" pitchFamily="2" charset="-79"/>
              </a:rPr>
              <a:t>Цели </a:t>
            </a:r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haroni" pitchFamily="2" charset="-79"/>
              </a:rPr>
              <a:t>занятия:</a:t>
            </a:r>
            <a:endParaRPr lang="en-US" sz="3600" b="1" dirty="0">
              <a:solidFill>
                <a:srgbClr val="002060"/>
              </a:solidFill>
              <a:latin typeface="Aharoni" pitchFamily="2" charset="-79"/>
              <a:ea typeface="+mn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4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638" y="0"/>
          <a:ext cx="9123362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4172"/>
                <a:gridCol w="2286060"/>
                <a:gridCol w="4953130"/>
              </a:tblGrid>
              <a:tr h="624379"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Предмет изменений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9" marR="20869" marT="20869" marB="20869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Традиционная деятельность учителя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9" marR="20869" marT="20869" marB="20869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Деятельность учителя, работающего по ФГОС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9" marR="20869" marT="20869" marB="20869" anchor="ctr">
                    <a:solidFill>
                      <a:schemeClr val="accent3"/>
                    </a:solidFill>
                  </a:tcPr>
                </a:tc>
              </a:tr>
              <a:tr h="1264677"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Нестандартное ведение уроков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9" marR="20869" marT="20869" marB="2086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–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9" marR="20869" marT="20869" marB="208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Учитель ведет урок в параллельном классе, урок ведут два педагога (совместно с учителями информатики, психологами и логопедами), урок проходит с поддержкой тьютора или в присутствии родителей обучающихся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9" marR="20869" marT="20869" marB="20869" anchor="ctr"/>
                </a:tc>
              </a:tr>
              <a:tr h="1264677"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Взаимодействие с родителями обучающихся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9" marR="20869" marT="20869" marB="2086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Происходит в виде лекций, родители не включены в образовательный процесс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9" marR="20869" marT="20869" marB="208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Информированность родителей обучающихся. Они имеют возможность участвовать в образовательном процессе. Общение учителя с родителями школьников может осуществляться при помощи Интернета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9" marR="20869" marT="20869" marB="20869" anchor="ctr"/>
                </a:tc>
              </a:tr>
              <a:tr h="854856"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Образовательная среда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9" marR="20869" marT="20869" marB="2086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Создается учителем. Выставки работ обучающихся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9" marR="20869" marT="20869" marB="208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Создается обучающимися (дети изготавливают учебный материал, проводят презентации). 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9" marR="20869" marT="20869" marB="20869" anchor="ctr"/>
                </a:tc>
              </a:tr>
              <a:tr h="581639">
                <a:tc rowSpan="4"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Результаты обучения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9" marR="20869" marT="20869" marB="2086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Предметные результаты</a:t>
                      </a:r>
                      <a:endParaRPr lang="ru-RU" sz="140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9" marR="20869" marT="20869" marB="208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Не только предметные результаты, но и личностные, метапредметные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9" marR="20869" marT="20869" marB="20869" anchor="ctr"/>
                </a:tc>
              </a:tr>
              <a:tr h="581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Нет портфолио обучающегося</a:t>
                      </a:r>
                      <a:endParaRPr lang="ru-RU" sz="140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9" marR="20869" marT="20869" marB="208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Создание портфолио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9" marR="20869" marT="20869" marB="20869" anchor="ctr"/>
                </a:tc>
              </a:tr>
              <a:tr h="581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Основная оценка – оценка учителя</a:t>
                      </a:r>
                      <a:endParaRPr lang="ru-RU" sz="140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9" marR="20869" marT="20869" marB="208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Ориентир на самооценку обучающегося, формирование адекватной самооценки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9" marR="20869" marT="20869" marB="20869" anchor="ctr"/>
                </a:tc>
              </a:tr>
              <a:tr h="1104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Важны положительные оценки учеников по итогам контрольных работ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9" marR="20869" marT="20869" marB="208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Учет динамики результатов обучения детей относительно самих себя. Оценка промежуточных результатов обучения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869" marR="20869" marT="20869" marB="208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819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Продуктивные задания - главное средство достижения результата - Презентация 17512/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277" y="332656"/>
            <a:ext cx="8412425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787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Прямоугольник 1"/>
          <p:cNvSpPr>
            <a:spLocks noChangeArrowheads="1"/>
          </p:cNvSpPr>
          <p:nvPr/>
        </p:nvSpPr>
        <p:spPr bwMode="auto">
          <a:xfrm>
            <a:off x="1301750" y="0"/>
            <a:ext cx="784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chemeClr val="accent2"/>
                </a:solidFill>
              </a:rPr>
              <a:t>ДИДАКТИЧЕСКАЯ СТРУКТУРА УРОКА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3569" y="566738"/>
            <a:ext cx="8062887" cy="6186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1. Организационный момент:</a:t>
            </a:r>
          </a:p>
          <a:p>
            <a:pPr>
              <a:defRPr/>
            </a:pPr>
            <a:r>
              <a:rPr lang="ru-RU" dirty="0"/>
              <a:t>-тема;</a:t>
            </a:r>
          </a:p>
          <a:p>
            <a:pPr>
              <a:defRPr/>
            </a:pPr>
            <a:r>
              <a:rPr lang="ru-RU" dirty="0"/>
              <a:t>-цель;</a:t>
            </a:r>
          </a:p>
          <a:p>
            <a:pPr>
              <a:defRPr/>
            </a:pPr>
            <a:r>
              <a:rPr lang="ru-RU" dirty="0"/>
              <a:t>-образовательные, развивающие, воспитательные задачи;</a:t>
            </a:r>
          </a:p>
          <a:p>
            <a:pPr>
              <a:defRPr/>
            </a:pPr>
            <a:r>
              <a:rPr lang="ru-RU" dirty="0"/>
              <a:t>- мотивация их принятия;</a:t>
            </a:r>
          </a:p>
          <a:p>
            <a:pPr>
              <a:defRPr/>
            </a:pPr>
            <a:r>
              <a:rPr lang="ru-RU" dirty="0"/>
              <a:t>-планируемые результаты: знания, умения, навыки;</a:t>
            </a:r>
          </a:p>
          <a:p>
            <a:pPr>
              <a:defRPr/>
            </a:pPr>
            <a:r>
              <a:rPr lang="ru-RU" dirty="0"/>
              <a:t>личностно формирующая направленность урока.</a:t>
            </a:r>
          </a:p>
          <a:p>
            <a:pPr>
              <a:defRPr/>
            </a:pPr>
            <a:r>
              <a:rPr lang="ru-RU" dirty="0"/>
              <a:t>2. Подготовка к активной учебной деятельности каждого ученика</a:t>
            </a:r>
          </a:p>
          <a:p>
            <a:pPr>
              <a:defRPr/>
            </a:pPr>
            <a:r>
              <a:rPr lang="ru-RU" dirty="0"/>
              <a:t>на основном этапе урока:</a:t>
            </a:r>
          </a:p>
          <a:p>
            <a:pPr>
              <a:defRPr/>
            </a:pPr>
            <a:r>
              <a:rPr lang="ru-RU" dirty="0"/>
              <a:t>- постановка учебной задачи,</a:t>
            </a:r>
          </a:p>
          <a:p>
            <a:pPr>
              <a:defRPr/>
            </a:pPr>
            <a:r>
              <a:rPr lang="ru-RU" dirty="0"/>
              <a:t>- актуализация знаний</a:t>
            </a:r>
          </a:p>
          <a:p>
            <a:pPr>
              <a:defRPr/>
            </a:pPr>
            <a:r>
              <a:rPr lang="ru-RU" dirty="0"/>
              <a:t>3. Сообщение нового материала</a:t>
            </a:r>
          </a:p>
          <a:p>
            <a:pPr>
              <a:defRPr/>
            </a:pPr>
            <a:r>
              <a:rPr lang="ru-RU" dirty="0"/>
              <a:t>4. Решение учебной задачи</a:t>
            </a:r>
          </a:p>
          <a:p>
            <a:pPr>
              <a:defRPr/>
            </a:pPr>
            <a:r>
              <a:rPr lang="ru-RU" dirty="0"/>
              <a:t>5. Усвоение новых знаний</a:t>
            </a:r>
          </a:p>
          <a:p>
            <a:pPr>
              <a:defRPr/>
            </a:pPr>
            <a:r>
              <a:rPr lang="ru-RU" dirty="0"/>
              <a:t>6. Первичная проверка понимания учащимися нового учебного</a:t>
            </a:r>
          </a:p>
          <a:p>
            <a:pPr>
              <a:defRPr/>
            </a:pPr>
            <a:r>
              <a:rPr lang="ru-RU" dirty="0"/>
              <a:t>материала</a:t>
            </a:r>
          </a:p>
          <a:p>
            <a:pPr>
              <a:defRPr/>
            </a:pPr>
            <a:r>
              <a:rPr lang="ru-RU" dirty="0"/>
              <a:t>7. Закрепление изученного материала</a:t>
            </a:r>
          </a:p>
          <a:p>
            <a:pPr>
              <a:defRPr/>
            </a:pPr>
            <a:r>
              <a:rPr lang="ru-RU" dirty="0"/>
              <a:t>8. Обобщение и систематизация знаний</a:t>
            </a:r>
          </a:p>
          <a:p>
            <a:pPr>
              <a:defRPr/>
            </a:pPr>
            <a:r>
              <a:rPr lang="ru-RU" dirty="0"/>
              <a:t>9. Подведение итогов:</a:t>
            </a:r>
          </a:p>
          <a:p>
            <a:pPr>
              <a:defRPr/>
            </a:pPr>
            <a:r>
              <a:rPr lang="ru-RU" dirty="0"/>
              <a:t>-диагностика результатов урока,</a:t>
            </a:r>
          </a:p>
          <a:p>
            <a:pPr>
              <a:defRPr/>
            </a:pPr>
            <a:r>
              <a:rPr lang="ru-RU" dirty="0"/>
              <a:t>-рефлексия достижения цели</a:t>
            </a:r>
          </a:p>
          <a:p>
            <a:pPr>
              <a:defRPr/>
            </a:pPr>
            <a:r>
              <a:rPr lang="ru-RU" dirty="0"/>
              <a:t>10. Домашнее задание и инструктаж по его выполнению</a:t>
            </a:r>
          </a:p>
        </p:txBody>
      </p:sp>
      <p:sp>
        <p:nvSpPr>
          <p:cNvPr id="64516" name="Прямоугольник 3"/>
          <p:cNvSpPr>
            <a:spLocks noChangeArrowheads="1"/>
          </p:cNvSpPr>
          <p:nvPr/>
        </p:nvSpPr>
        <p:spPr bwMode="auto">
          <a:xfrm>
            <a:off x="457200" y="64881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89615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фон для презентации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006" y="548680"/>
            <a:ext cx="8572500" cy="595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 урока</a:t>
            </a:r>
          </a:p>
        </p:txBody>
      </p:sp>
      <p:sp>
        <p:nvSpPr>
          <p:cNvPr id="7172" name="Содержимое 3"/>
          <p:cNvSpPr>
            <a:spLocks noGrp="1"/>
          </p:cNvSpPr>
          <p:nvPr>
            <p:ph idx="1"/>
          </p:nvPr>
        </p:nvSpPr>
        <p:spPr>
          <a:xfrm>
            <a:off x="285006" y="1481137"/>
            <a:ext cx="8401794" cy="5018534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Цели и задачи урока (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т.е.зачем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учить?); </a:t>
            </a:r>
          </a:p>
          <a:p>
            <a:pPr marL="109537" indent="0" eaLnBrk="1" hangingPunct="1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(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т.е.чему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учить?) ; </a:t>
            </a:r>
          </a:p>
          <a:p>
            <a:pPr eaLnBrk="1" hangingPunct="1">
              <a:buFont typeface="Wingdings" pitchFamily="2" charset="2"/>
              <a:buChar char="Ø"/>
            </a:pP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Методика (т.е. как учить?);</a:t>
            </a:r>
          </a:p>
          <a:p>
            <a:pPr eaLnBrk="1" hangingPunct="1">
              <a:buFont typeface="Wingdings" pitchFamily="2" charset="2"/>
              <a:buChar char="Ø"/>
            </a:pP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Деятельность учителя  и ученика;</a:t>
            </a:r>
          </a:p>
          <a:p>
            <a:pPr eaLnBrk="1" hangingPunct="1">
              <a:buFont typeface="Wingdings" pitchFamily="2" charset="2"/>
              <a:buChar char="Ø"/>
            </a:pP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Педагогические технологии;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Профессионализм педагога.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2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фон для презентации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8572500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Проектирование современного урока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Содержимое 3"/>
          <p:cNvSpPr>
            <a:spLocks noGrp="1"/>
          </p:cNvSpPr>
          <p:nvPr>
            <p:ph idx="1"/>
          </p:nvPr>
        </p:nvSpPr>
        <p:spPr>
          <a:xfrm>
            <a:off x="395536" y="1143000"/>
            <a:ext cx="8291264" cy="5382344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1.Определение  типа урока</a:t>
            </a:r>
          </a:p>
          <a:p>
            <a:pPr eaLnBrk="1" hangingPunct="1">
              <a:buFont typeface="Arial" charset="0"/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Вводный урок;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-Урок  по изучению и первичному закреплению знаний и способов деятельности;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Урок по закреплению знаний и способов деятельности;</a:t>
            </a:r>
          </a:p>
          <a:p>
            <a:pPr eaLnBrk="1" hangingPunct="1">
              <a:buFont typeface="Arial" charset="0"/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Урок по комплексному применению знаний и способов деятельности;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Урок по обобщению и систематизации знаний и способов деятельности;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Урок проверки, оценки и коррекции знаний и способов деятельности.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30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фон для презентации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476672"/>
            <a:ext cx="8572500" cy="570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2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Ведущая цель урока</a:t>
            </a:r>
          </a:p>
        </p:txBody>
      </p:sp>
      <p:sp>
        <p:nvSpPr>
          <p:cNvPr id="9220" name="Содержимое 3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Обучающая цель;</a:t>
            </a:r>
          </a:p>
          <a:p>
            <a:pPr eaLnBrk="1" hangingPunct="1">
              <a:buFont typeface="Arial" charset="0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- Воспитывающая цель;</a:t>
            </a:r>
          </a:p>
          <a:p>
            <a:pPr eaLnBrk="1" hangingPunct="1">
              <a:buFont typeface="Arial" charset="0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- Коррекционно-развивающая цель. </a:t>
            </a:r>
          </a:p>
          <a:p>
            <a:pPr eaLnBrk="1" hangingPunct="1">
              <a:buFont typeface="Arial" charset="0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Основными характеристиками целей являются: конкретность, привлекательность, побудительность, достижимость.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Цели должны быть таковы как будто ученик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сам себе их поставил;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они понятны ему, очевидны;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с интересом и охотой усвояемы.</a:t>
            </a:r>
          </a:p>
        </p:txBody>
      </p:sp>
    </p:spTree>
    <p:extLst>
      <p:ext uri="{BB962C8B-B14F-4D97-AF65-F5344CB8AC3E}">
        <p14:creationId xmlns:p14="http://schemas.microsoft.com/office/powerpoint/2010/main" xmlns="" val="7626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фон для презентации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8572500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3.Задачи урока</a:t>
            </a:r>
          </a:p>
        </p:txBody>
      </p:sp>
      <p:sp>
        <p:nvSpPr>
          <p:cNvPr id="10244" name="Содержимое 3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57212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Определить, какие знания, умения , возможно и навыки приобретет (закрепит, обобщит) каждый ученик в течение этого урока.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Продумать: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как достичь результативности работы каждого обучающегося в достижении планируемых результатов;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достичь эффективности урока в реализации задач духовно- нравственного воспитания;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формировать у обучающихся самостоятельное, творческое мышление, инициативу, желание учиться;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построить деятельность учителя по развитию  деятельности ученика.</a:t>
            </a:r>
          </a:p>
          <a:p>
            <a:pPr marL="109537" indent="0" eaLnBrk="1" hangingPunct="1">
              <a:buNone/>
            </a:pP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2629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фон для презентации скача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8572500" cy="595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4. Содержание урока</a:t>
            </a:r>
          </a:p>
        </p:txBody>
      </p:sp>
      <p:sp>
        <p:nvSpPr>
          <p:cNvPr id="11268" name="Содержимое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Особенностью содержания современного урока является не только ответ на вопрос, что ученик должен знать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( запомнить, воспроизвести), но и формирование универсальных учебных действий. При этом необходимо определить: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что учитель расскажет сам;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что ученики изучат самостоятельно;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какие вопросы поставит учитель;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какие задания предложит;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как будет контролировать процесс усвоения знаний.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23492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42938" y="115888"/>
            <a:ext cx="850106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err="1" smtClean="0">
                <a:solidFill>
                  <a:schemeClr val="tx2">
                    <a:satMod val="130000"/>
                  </a:schemeClr>
                </a:solidFill>
                <a:effectLst/>
              </a:rPr>
              <a:t>Рефлексивность</a:t>
            </a:r>
            <a:r>
              <a:rPr lang="ru-RU" sz="2800" b="1" i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 обучения - это осмысливание собственной учебной деятельности, благодаря которой получены знания</a:t>
            </a:r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971600" y="1341438"/>
            <a:ext cx="8172400" cy="5255914"/>
          </a:xfrm>
          <a:solidFill>
            <a:schemeClr val="bg1"/>
          </a:solidFill>
        </p:spPr>
        <p:txBody>
          <a:bodyPr/>
          <a:lstStyle/>
          <a:p>
            <a:pPr marL="82550" indent="0" algn="ctr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Почему рефлексия –признак современного урока</a:t>
            </a:r>
          </a:p>
          <a:p>
            <a:pPr eaLnBrk="1" hangingPunct="1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Возрастает результативность и осознанность обучения, а значит улучшается психологическое благополучие обучающихся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Вырабатывается навык осмысления собственной деятельности, анализа собственных действий  и последствий этих действий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Развиваются УУД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 rot="2515944">
            <a:off x="4344988" y="1957388"/>
            <a:ext cx="850900" cy="4286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 rot="2515944">
            <a:off x="4951413" y="3937000"/>
            <a:ext cx="746125" cy="4286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0175" y="5661025"/>
            <a:ext cx="8477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12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 bwMode="auto">
          <a:xfrm>
            <a:off x="827088" y="19050"/>
            <a:ext cx="8178800" cy="635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600" b="1" smtClean="0">
                <a:effectLst/>
                <a:latin typeface="Arial" charset="0"/>
                <a:cs typeface="Arial" charset="0"/>
              </a:rPr>
              <a:t>Правила оценивания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20713"/>
            <a:ext cx="8172400" cy="5472583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82550" indent="0">
              <a:buFont typeface="Wingdings 2" pitchFamily="18" charset="2"/>
              <a:buNone/>
              <a:defRPr/>
            </a:pPr>
            <a:r>
              <a:rPr lang="ru-RU" sz="3800" b="1" dirty="0" smtClean="0"/>
              <a:t>Правило 1. Что оцениваем?</a:t>
            </a:r>
          </a:p>
          <a:p>
            <a:pPr>
              <a:defRPr/>
            </a:pPr>
            <a:r>
              <a:rPr lang="ru-RU" dirty="0" smtClean="0"/>
              <a:t>Оценивается устно любое успешное действие</a:t>
            </a:r>
          </a:p>
          <a:p>
            <a:pPr>
              <a:defRPr/>
            </a:pPr>
            <a:r>
              <a:rPr lang="ru-RU" dirty="0" smtClean="0"/>
              <a:t>Фиксируется отметкой демонстрация умения по применению знания - решение задачи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ru-RU" sz="3800" b="1" dirty="0" smtClean="0"/>
              <a:t>Правило 2. Кто оценивает?</a:t>
            </a:r>
          </a:p>
          <a:p>
            <a:pPr>
              <a:defRPr/>
            </a:pPr>
            <a:r>
              <a:rPr lang="ru-RU" dirty="0" smtClean="0"/>
              <a:t>На уроке ученик сам по алгоритму </a:t>
            </a:r>
            <a:r>
              <a:rPr lang="ru-RU" dirty="0" err="1" smtClean="0"/>
              <a:t>самооценивания</a:t>
            </a:r>
            <a:r>
              <a:rPr lang="ru-RU" dirty="0" smtClean="0"/>
              <a:t>,  педагог имеет право поправить оценки и отметку ,если докажет, что ученик завысил или занизил её.</a:t>
            </a:r>
          </a:p>
          <a:p>
            <a:pPr>
              <a:defRPr/>
            </a:pPr>
            <a:r>
              <a:rPr lang="ru-RU" dirty="0" smtClean="0"/>
              <a:t>После уроков за письменные задания оценку и отметку определяет учитель, а ученик имеет право поправить эту оценку и отметку, если докажет , что она завышена или занижена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ru-RU" sz="3400" b="1" dirty="0" smtClean="0"/>
              <a:t>Правило 3. Сколько ставить отметок?</a:t>
            </a:r>
          </a:p>
          <a:p>
            <a:pPr>
              <a:defRPr/>
            </a:pPr>
            <a:r>
              <a:rPr lang="ru-RU" dirty="0" smtClean="0"/>
              <a:t>За каждую учебную задачу</a:t>
            </a:r>
          </a:p>
          <a:p>
            <a:pPr marL="82550" indent="0">
              <a:buFont typeface="Wingdings 2" pitchFamily="18" charset="2"/>
              <a:buNone/>
              <a:defRPr/>
            </a:pPr>
            <a:r>
              <a:rPr lang="ru-RU" sz="3400" b="1" dirty="0" smtClean="0"/>
              <a:t>Правило 4. Где накапливать оценки?</a:t>
            </a:r>
          </a:p>
          <a:p>
            <a:pPr>
              <a:defRPr/>
            </a:pPr>
            <a:r>
              <a:rPr lang="ru-RU" dirty="0" smtClean="0"/>
              <a:t>В таблицах результатов образования </a:t>
            </a:r>
          </a:p>
          <a:p>
            <a:pPr>
              <a:defRPr/>
            </a:pPr>
            <a:r>
              <a:rPr lang="ru-RU" dirty="0" smtClean="0"/>
              <a:t>Портфолио ученика</a:t>
            </a:r>
          </a:p>
          <a:p>
            <a:pPr marL="82550" indent="0">
              <a:buFont typeface="Wingdings 2" pitchFamily="18" charset="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89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62200" y="685800"/>
            <a:ext cx="6781800" cy="4525963"/>
          </a:xfrm>
        </p:spPr>
        <p:txBody>
          <a:bodyPr>
            <a:normAutofit fontScale="92500"/>
          </a:bodyPr>
          <a:lstStyle/>
          <a:p>
            <a:pPr marL="0" indent="0" algn="ctr">
              <a:buFontTx/>
              <a:buNone/>
              <a:defRPr/>
            </a:pPr>
            <a:r>
              <a:rPr lang="ru-RU" sz="4800" b="1" i="1" dirty="0">
                <a:solidFill>
                  <a:schemeClr val="accent3"/>
                </a:solidFill>
              </a:rPr>
              <a:t>«Если мы будем учить</a:t>
            </a:r>
          </a:p>
          <a:p>
            <a:pPr marL="0" indent="0" algn="ctr">
              <a:buFontTx/>
              <a:buNone/>
              <a:defRPr/>
            </a:pPr>
            <a:r>
              <a:rPr lang="ru-RU" sz="4800" b="1" i="1" dirty="0">
                <a:solidFill>
                  <a:schemeClr val="accent3"/>
                </a:solidFill>
              </a:rPr>
              <a:t>сегодня так,</a:t>
            </a:r>
          </a:p>
          <a:p>
            <a:pPr marL="0" indent="0" algn="ctr">
              <a:buFontTx/>
              <a:buNone/>
              <a:defRPr/>
            </a:pPr>
            <a:r>
              <a:rPr lang="ru-RU" sz="4800" b="1" i="1" dirty="0">
                <a:solidFill>
                  <a:schemeClr val="accent3"/>
                </a:solidFill>
              </a:rPr>
              <a:t>как мы учили вчера,</a:t>
            </a:r>
          </a:p>
          <a:p>
            <a:pPr marL="0" indent="0" algn="ctr">
              <a:buFontTx/>
              <a:buNone/>
              <a:defRPr/>
            </a:pPr>
            <a:r>
              <a:rPr lang="ru-RU" sz="4800" b="1" i="1" dirty="0">
                <a:solidFill>
                  <a:schemeClr val="accent3"/>
                </a:solidFill>
              </a:rPr>
              <a:t>мы украдем у детей</a:t>
            </a:r>
          </a:p>
          <a:p>
            <a:pPr marL="0" indent="0" algn="ctr">
              <a:buFontTx/>
              <a:buNone/>
              <a:defRPr/>
            </a:pPr>
            <a:r>
              <a:rPr lang="ru-RU" sz="4800" b="1" i="1" dirty="0">
                <a:solidFill>
                  <a:schemeClr val="accent3"/>
                </a:solidFill>
              </a:rPr>
              <a:t>завтра»</a:t>
            </a:r>
          </a:p>
          <a:p>
            <a:pPr marL="0" indent="0">
              <a:buFontTx/>
              <a:buNone/>
              <a:defRPr/>
            </a:pPr>
            <a:r>
              <a:rPr lang="ru-RU" b="1" i="1" dirty="0" smtClean="0">
                <a:solidFill>
                  <a:schemeClr val="accent3"/>
                </a:solidFill>
              </a:rPr>
              <a:t>                                   Джон </a:t>
            </a:r>
            <a:r>
              <a:rPr lang="ru-RU" b="1" i="1" dirty="0" err="1">
                <a:solidFill>
                  <a:schemeClr val="accent3"/>
                </a:solidFill>
              </a:rPr>
              <a:t>Дьюи</a:t>
            </a:r>
            <a:endParaRPr lang="ru-R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136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822325" y="76200"/>
            <a:ext cx="8321675" cy="592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chemeClr val="accent2"/>
                </a:solidFill>
              </a:rPr>
              <a:t>Современный урок – это</a:t>
            </a:r>
          </a:p>
          <a:p>
            <a:pPr marL="342900" indent="-342900">
              <a:defRPr/>
            </a:pPr>
            <a:r>
              <a:rPr lang="ru-RU" sz="2200" dirty="0" smtClean="0">
                <a:latin typeface="+mj-lt"/>
              </a:rPr>
              <a:t>урок с использованием техники (компьютер, диапроектор, интерактивная доска и т.п.);</a:t>
            </a:r>
          </a:p>
          <a:p>
            <a:pPr marL="342900" indent="-342900">
              <a:defRPr/>
            </a:pPr>
            <a:r>
              <a:rPr lang="ru-RU" sz="2200" dirty="0" smtClean="0">
                <a:latin typeface="+mj-lt"/>
              </a:rPr>
              <a:t>урок, на котором осуществляется индивидуальный подход каждому ученику.</a:t>
            </a:r>
          </a:p>
          <a:p>
            <a:pPr marL="342900" indent="-342900">
              <a:defRPr/>
            </a:pPr>
            <a:r>
              <a:rPr lang="ru-RU" sz="2200" dirty="0" smtClean="0">
                <a:latin typeface="+mj-lt"/>
              </a:rPr>
              <a:t>урок , содержащий разные виды деятельности.</a:t>
            </a:r>
          </a:p>
          <a:p>
            <a:pPr marL="342900" indent="-342900">
              <a:defRPr/>
            </a:pPr>
            <a:r>
              <a:rPr lang="ru-RU" sz="2200" dirty="0" smtClean="0">
                <a:latin typeface="+mj-lt"/>
              </a:rPr>
              <a:t>урок , на котором ученику должно быть комфортно.</a:t>
            </a:r>
          </a:p>
          <a:p>
            <a:pPr marL="342900" indent="-342900">
              <a:defRPr/>
            </a:pPr>
            <a:r>
              <a:rPr lang="ru-RU" sz="2200" dirty="0" smtClean="0">
                <a:latin typeface="+mj-lt"/>
              </a:rPr>
              <a:t>урок, на котором деятельность должна стимулировать развитие познавательной активности ученика.</a:t>
            </a:r>
          </a:p>
          <a:p>
            <a:pPr marL="342900" indent="-342900">
              <a:defRPr/>
            </a:pPr>
            <a:r>
              <a:rPr lang="ru-RU" sz="2200" dirty="0" smtClean="0">
                <a:latin typeface="+mj-lt"/>
              </a:rPr>
              <a:t>современный урок развивает у детей креативное мышление.</a:t>
            </a:r>
          </a:p>
          <a:p>
            <a:pPr marL="342900" indent="-342900">
              <a:defRPr/>
            </a:pPr>
            <a:r>
              <a:rPr lang="ru-RU" sz="2200" dirty="0" smtClean="0">
                <a:latin typeface="+mj-lt"/>
              </a:rPr>
              <a:t>современный урок воспитывает думающего ученика-интеллектуала.</a:t>
            </a:r>
          </a:p>
          <a:p>
            <a:pPr marL="342900" indent="-342900">
              <a:defRPr/>
            </a:pPr>
            <a:r>
              <a:rPr lang="ru-RU" sz="2200" dirty="0" smtClean="0">
                <a:latin typeface="+mj-lt"/>
              </a:rPr>
              <a:t>урок предполагает сотрудничество, взаимопонимание, атмосферу радости и увлеченности</a:t>
            </a:r>
            <a:r>
              <a:rPr lang="ru-RU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415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 descr="первая учитель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38" y="2895600"/>
            <a:ext cx="4398962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4" descr="s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6193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7" descr="Bd20657_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5715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2209800" y="774700"/>
            <a:ext cx="71628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4800" b="1" kern="0" dirty="0">
                <a:solidFill>
                  <a:schemeClr val="accent3"/>
                </a:solidFill>
                <a:latin typeface="+mn-lt"/>
              </a:rPr>
              <a:t>«Современный урок –       удивление, 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4800" b="1" kern="0" dirty="0">
                <a:solidFill>
                  <a:schemeClr val="accent3"/>
                </a:solidFill>
                <a:latin typeface="+mn-lt"/>
              </a:rPr>
              <a:t>              удовольствие, 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4800" b="1" kern="0" dirty="0">
                <a:solidFill>
                  <a:schemeClr val="accent3"/>
                </a:solidFill>
                <a:latin typeface="+mn-lt"/>
              </a:rPr>
              <a:t>                усилие, 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4800" b="1" kern="0" dirty="0">
                <a:solidFill>
                  <a:schemeClr val="accent3"/>
                </a:solidFill>
                <a:latin typeface="+mn-lt"/>
              </a:rPr>
              <a:t>                    успех!»</a:t>
            </a:r>
          </a:p>
        </p:txBody>
      </p:sp>
      <p:pic>
        <p:nvPicPr>
          <p:cNvPr id="79878" name="Picture 6" descr="Bd20657_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1981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37363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49392" y="1811519"/>
            <a:ext cx="6645216" cy="386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Урок –  основная форма </a:t>
            </a:r>
            <a:br>
              <a:rPr lang="ru-RU" sz="32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32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организации учебного процесса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09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51509"/>
            <a:ext cx="82809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+mj-lt"/>
              </a:rPr>
              <a:t>Системно-</a:t>
            </a:r>
            <a:r>
              <a:rPr lang="ru-RU" sz="3200" dirty="0" err="1" smtClean="0">
                <a:latin typeface="+mj-lt"/>
              </a:rPr>
              <a:t>деятельностный</a:t>
            </a:r>
            <a:r>
              <a:rPr lang="ru-RU" sz="3200" dirty="0" smtClean="0">
                <a:latin typeface="+mj-lt"/>
              </a:rPr>
              <a:t>,</a:t>
            </a:r>
            <a:r>
              <a:rPr lang="ru-RU" sz="3200" b="1" u="sng" dirty="0">
                <a:latin typeface="Georgia" pitchFamily="18" charset="0"/>
              </a:rPr>
              <a:t> </a:t>
            </a:r>
            <a:r>
              <a:rPr lang="ru-RU" sz="3200" b="1" u="sng" dirty="0" err="1">
                <a:latin typeface="Georgia" pitchFamily="18" charset="0"/>
              </a:rPr>
              <a:t>компетентностный</a:t>
            </a:r>
            <a:r>
              <a:rPr lang="ru-RU" sz="3200" dirty="0" smtClean="0">
                <a:latin typeface="+mj-lt"/>
              </a:rPr>
              <a:t> подход </a:t>
            </a:r>
            <a:r>
              <a:rPr lang="en-US" sz="3200" dirty="0" smtClean="0">
                <a:latin typeface="+mj-lt"/>
              </a:rPr>
              <a:t>-</a:t>
            </a:r>
            <a:r>
              <a:rPr lang="ru-RU" sz="3200" dirty="0" smtClean="0">
                <a:latin typeface="+mj-lt"/>
              </a:rPr>
              <a:t>ориентация </a:t>
            </a:r>
            <a:r>
              <a:rPr lang="ru-RU" sz="3200" dirty="0">
                <a:latin typeface="+mj-lt"/>
              </a:rPr>
              <a:t>на результаты образования как системообразующий компонент Стандарта, где развитие личности обучающегося на основе усвоения универсальных учебных действий, познания и освоения мира составляет цель и основной результат образования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900" y="260649"/>
            <a:ext cx="7188200" cy="109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7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228600"/>
            <a:ext cx="80010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направлением в работе каждого учителя и педагогических</a:t>
            </a:r>
          </a:p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коллективов на ближайшие годы становится осмысление, освоение и внедрение в практику работы</a:t>
            </a:r>
          </a:p>
          <a:p>
            <a:pPr>
              <a:defRPr/>
            </a:pPr>
            <a:r>
              <a:rPr lang="ru-RU" sz="4000" b="1" dirty="0">
                <a:solidFill>
                  <a:schemeClr val="accent3">
                    <a:lumMod val="10000"/>
                  </a:schemeClr>
                </a:solidFill>
              </a:rPr>
              <a:t>системно-деятельностного подхода.</a:t>
            </a:r>
            <a:endParaRPr lang="ru-RU" sz="4000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0879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85225" cy="57150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Требования ФГОС к методике преподавания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714375"/>
            <a:ext cx="9144000" cy="61436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ru-RU" sz="2000" b="1" dirty="0" err="1" smtClean="0"/>
              <a:t>Системно-деятельностный</a:t>
            </a:r>
            <a:r>
              <a:rPr lang="ru-RU" sz="2000" b="1" dirty="0" smtClean="0"/>
              <a:t> подход: </a:t>
            </a:r>
            <a:r>
              <a:rPr lang="ru-RU" sz="2000" dirty="0" smtClean="0"/>
              <a:t> акцент </a:t>
            </a:r>
            <a:r>
              <a:rPr lang="ru-RU" sz="2000" dirty="0"/>
              <a:t>на активную деятельность и результативность (личностные, предметные и </a:t>
            </a:r>
            <a:r>
              <a:rPr lang="ru-RU" sz="2000" dirty="0" err="1"/>
              <a:t>метапредметные</a:t>
            </a:r>
            <a:r>
              <a:rPr lang="ru-RU" sz="2000" dirty="0"/>
              <a:t> результаты </a:t>
            </a:r>
            <a:r>
              <a:rPr lang="ru-RU" sz="2000" dirty="0" smtClean="0"/>
              <a:t>образования): смысл </a:t>
            </a:r>
            <a:r>
              <a:rPr lang="ru-RU" sz="2000" dirty="0"/>
              <a:t>организации современного образовательного процесса заключается в создании условий для формирования у обучаемых опыта самостоятельного решения познавательных, коммуникативных, нравственных, организационных и иных проблем, составляющих содержание образования</a:t>
            </a:r>
            <a:r>
              <a:rPr lang="ru-RU" sz="2000" dirty="0" smtClean="0"/>
              <a:t>;</a:t>
            </a:r>
            <a:endParaRPr lang="ru-RU" sz="2000" dirty="0"/>
          </a:p>
          <a:p>
            <a:pPr>
              <a:defRPr/>
            </a:pPr>
            <a:r>
              <a:rPr lang="ru-RU" sz="2000" dirty="0" smtClean="0"/>
              <a:t>Расширение информационного поля и поиск информации из разных источников (в том числе ее структурирование и анализ).</a:t>
            </a:r>
          </a:p>
          <a:p>
            <a:pPr>
              <a:defRPr/>
            </a:pPr>
            <a:r>
              <a:rPr lang="ru-RU" sz="2000" dirty="0" smtClean="0"/>
              <a:t>Дискуссионный и открытый характер преподавания (переход от однозначных оценок к обсуждению, аргументированию, выбору собственной позиции).</a:t>
            </a:r>
          </a:p>
          <a:p>
            <a:pPr>
              <a:defRPr/>
            </a:pPr>
            <a:r>
              <a:rPr lang="ru-RU" sz="2000" dirty="0" smtClean="0"/>
              <a:t>Связь с повседневной жизнью (анализ ситуаций), практическая направленность образования.</a:t>
            </a:r>
          </a:p>
          <a:p>
            <a:pPr>
              <a:defRPr/>
            </a:pPr>
            <a:r>
              <a:rPr lang="ru-RU" sz="2000" dirty="0" smtClean="0"/>
              <a:t>Организация    проектной  деятельности.</a:t>
            </a:r>
          </a:p>
          <a:p>
            <a:pPr>
              <a:defRPr/>
            </a:pPr>
            <a:r>
              <a:rPr lang="ru-RU" sz="2000" dirty="0" smtClean="0"/>
              <a:t>Осознанность обучения: для чего? Зачем? Как</a:t>
            </a:r>
            <a:r>
              <a:rPr lang="ru-RU" sz="2200" dirty="0" smtClean="0"/>
              <a:t>? </a:t>
            </a:r>
            <a:endParaRPr lang="ru-RU" sz="2000" b="1" dirty="0" smtClean="0"/>
          </a:p>
          <a:p>
            <a:pPr>
              <a:defRPr/>
            </a:pPr>
            <a:endParaRPr lang="ru-RU" sz="2000" dirty="0" smtClean="0"/>
          </a:p>
          <a:p>
            <a:pPr marL="36512" indent="0">
              <a:buFont typeface="Wingdings 2" pitchFamily="18" charset="2"/>
              <a:buNone/>
              <a:defRPr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8281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-100013"/>
            <a:ext cx="9118600" cy="5715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000" b="1" dirty="0" smtClean="0">
                <a:solidFill>
                  <a:srgbClr val="002060"/>
                </a:solidFill>
              </a:rPr>
              <a:t>Требования ФГОС к методике преподавания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39552" y="404813"/>
            <a:ext cx="8604448" cy="5616475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000" b="1" dirty="0" err="1" smtClean="0"/>
              <a:t>Компетентностный</a:t>
            </a:r>
            <a:r>
              <a:rPr lang="ru-RU" sz="2000" b="1" dirty="0" smtClean="0"/>
              <a:t> подход </a:t>
            </a:r>
            <a:r>
              <a:rPr lang="ru-RU" sz="2000" dirty="0" smtClean="0"/>
              <a:t>– комплексный характер обучения, направленный на выработку </a:t>
            </a:r>
            <a:r>
              <a:rPr lang="ru-RU" sz="2000" b="1" dirty="0" smtClean="0"/>
              <a:t>универсальных учебных действий</a:t>
            </a:r>
            <a:r>
              <a:rPr lang="ru-RU" sz="2000" dirty="0" smtClean="0"/>
              <a:t>, акцентирует внимание на том, что образовательным результатом должна быть не только сумма усвоенной обучаемыми информации, а способность человека самостоятельно действовать в различных (жизненных, проблемных, профессиональных и др.) ситуациях. Идеальный выпускник – это человек, умеющий ставить перед собой цели, достигать их, эффективно общаться, жить в информационном и поликультурном мире, делать осознанный выбор и нести за него ответственность, решать проблемы, в том числе и нестандартные.</a:t>
            </a:r>
          </a:p>
          <a:p>
            <a:pPr>
              <a:spcBef>
                <a:spcPct val="0"/>
              </a:spcBef>
            </a:pPr>
            <a:r>
              <a:rPr lang="ru-RU" sz="2000" dirty="0" smtClean="0"/>
              <a:t>Вовлечение обучающихся в организацию образовательного процесса и осознание ими направленности своей деятельности (целеполагание, рефлексия, самооценка).</a:t>
            </a:r>
          </a:p>
          <a:p>
            <a:pPr>
              <a:spcBef>
                <a:spcPct val="0"/>
              </a:spcBef>
            </a:pPr>
            <a:r>
              <a:rPr lang="ru-RU" sz="2000" dirty="0" smtClean="0"/>
              <a:t>Связь обучающей и воспитательной направленности образования, акцент на формирование нравственной культуры, необходимых личностных качеств  учеников.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5818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134</TotalTime>
  <Words>2497</Words>
  <Application>Microsoft Office PowerPoint</Application>
  <PresentationFormat>Экран (4:3)</PresentationFormat>
  <Paragraphs>432</Paragraphs>
  <Slides>41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Открытая</vt:lpstr>
      <vt:lpstr> Производственное обучение</vt:lpstr>
      <vt:lpstr>ТЕМА :</vt:lpstr>
      <vt:lpstr>Цели занятия:</vt:lpstr>
      <vt:lpstr>Слайд 4</vt:lpstr>
      <vt:lpstr>Урок –  основная форма  организации учебного процесса</vt:lpstr>
      <vt:lpstr>Слайд 6</vt:lpstr>
      <vt:lpstr>Слайд 7</vt:lpstr>
      <vt:lpstr>Требования ФГОС к методике преподавания</vt:lpstr>
      <vt:lpstr>Требования ФГОС к методике преподавания</vt:lpstr>
      <vt:lpstr>  Основные отличия системно-деятельностного подхода: </vt:lpstr>
      <vt:lpstr>Слайд 11</vt:lpstr>
      <vt:lpstr>Слайд 12</vt:lpstr>
      <vt:lpstr>Слайд 13</vt:lpstr>
      <vt:lpstr>Слайд 14</vt:lpstr>
      <vt:lpstr>Слайд 15</vt:lpstr>
      <vt:lpstr>Признаки     современного урока</vt:lpstr>
      <vt:lpstr>Слайд 17</vt:lpstr>
      <vt:lpstr>Стратегия современного урока</vt:lpstr>
      <vt:lpstr>Структура урока при реализации деятельностного подхода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Основные составляющие урока</vt:lpstr>
      <vt:lpstr> Проектирование современного урока </vt:lpstr>
      <vt:lpstr>2. Ведущая цель урока</vt:lpstr>
      <vt:lpstr>    3.Задачи урока</vt:lpstr>
      <vt:lpstr>      4. Содержание урока</vt:lpstr>
      <vt:lpstr>Рефлексивность обучения - это осмысливание собственной учебной деятельности, благодаря которой получены знания</vt:lpstr>
      <vt:lpstr>Правила оценивания</vt:lpstr>
      <vt:lpstr>Слайд 40</vt:lpstr>
      <vt:lpstr>Слайд 41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Производственное обучение</dc:title>
  <dc:creator>Asus</dc:creator>
  <cp:lastModifiedBy>школа</cp:lastModifiedBy>
  <cp:revision>11</cp:revision>
  <dcterms:created xsi:type="dcterms:W3CDTF">2021-02-16T03:38:03Z</dcterms:created>
  <dcterms:modified xsi:type="dcterms:W3CDTF">2021-02-16T08:40:18Z</dcterms:modified>
</cp:coreProperties>
</file>