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4" r:id="rId2"/>
    <p:sldId id="259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A2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346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31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519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9938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5036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2182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47267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872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230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0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3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1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359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40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622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35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99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1847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783016" cy="376767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Анализ результатов </a:t>
            </a:r>
            <a:r>
              <a:rPr lang="ru-RU" sz="4800" b="1" dirty="0" smtClean="0">
                <a:solidFill>
                  <a:schemeClr val="tx1"/>
                </a:solidFill>
              </a:rPr>
              <a:t>ГИА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2019 </a:t>
            </a:r>
            <a:r>
              <a:rPr lang="ru-RU" sz="4800" dirty="0">
                <a:solidFill>
                  <a:schemeClr val="tx1"/>
                </a:solidFill>
              </a:rPr>
              <a:t>- </a:t>
            </a:r>
            <a:r>
              <a:rPr lang="ru-RU" sz="4800" dirty="0" smtClean="0">
                <a:solidFill>
                  <a:schemeClr val="tx1"/>
                </a:solidFill>
              </a:rPr>
              <a:t>2020 </a:t>
            </a:r>
            <a:r>
              <a:rPr lang="ru-RU" sz="4800" dirty="0">
                <a:solidFill>
                  <a:schemeClr val="tx1"/>
                </a:solidFill>
              </a:rPr>
              <a:t>учебный </a:t>
            </a:r>
            <a:r>
              <a:rPr lang="ru-RU" sz="4800" dirty="0" smtClean="0">
                <a:solidFill>
                  <a:schemeClr val="tx1"/>
                </a:solidFill>
              </a:rPr>
              <a:t>год</a:t>
            </a:r>
          </a:p>
          <a:p>
            <a:pPr marL="0" indent="0" algn="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МБОУ СОШ с. </a:t>
            </a:r>
            <a:r>
              <a:rPr lang="ru-RU" sz="4800" dirty="0" err="1" smtClean="0">
                <a:solidFill>
                  <a:schemeClr val="tx1"/>
                </a:solidFill>
              </a:rPr>
              <a:t>Донгарон</a:t>
            </a:r>
            <a:endParaRPr lang="ru-RU" sz="4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995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54413"/>
            <a:ext cx="77724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3795" name="Прямоугольник 3"/>
          <p:cNvSpPr>
            <a:spLocks noChangeArrowheads="1"/>
          </p:cNvSpPr>
          <p:nvPr/>
        </p:nvSpPr>
        <p:spPr bwMode="auto">
          <a:xfrm>
            <a:off x="285719" y="428625"/>
            <a:ext cx="8358219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latin typeface="Arial" charset="0"/>
              </a:rPr>
              <a:t>Задачи школы в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charset="0"/>
              </a:rPr>
              <a:t>200-2021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charset="0"/>
              </a:rPr>
              <a:t>учебном году: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800" dirty="0" smtClean="0">
                <a:latin typeface="+mj-lt"/>
              </a:rPr>
              <a:t/>
            </a:r>
            <a:br>
              <a:rPr lang="ru-RU" altLang="ru-RU" sz="2800" dirty="0" smtClean="0">
                <a:latin typeface="+mj-lt"/>
              </a:rPr>
            </a:br>
            <a:r>
              <a:rPr lang="ru-RU" altLang="ru-RU" sz="2800" dirty="0" smtClean="0">
                <a:latin typeface="+mj-lt"/>
              </a:rPr>
              <a:t>-  </a:t>
            </a:r>
            <a:r>
              <a:rPr lang="ru-RU" altLang="ru-RU" sz="2400" dirty="0" smtClean="0">
                <a:latin typeface="+mj-lt"/>
              </a:rPr>
              <a:t>Обеспечить освоение базового уровня знаний всеми обучающимися, что позволит выдать аттестаты всем выпускникам.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j-lt"/>
              </a:rPr>
              <a:t/>
            </a:r>
            <a:br>
              <a:rPr lang="ru-RU" altLang="ru-RU" sz="2400" dirty="0" smtClean="0">
                <a:latin typeface="+mj-lt"/>
              </a:rPr>
            </a:br>
            <a:r>
              <a:rPr lang="ru-RU" altLang="ru-RU" sz="2400" dirty="0" smtClean="0">
                <a:latin typeface="+mj-lt"/>
              </a:rPr>
              <a:t> -  Обеспечение соответствия результатов единого государственного экзамена потенциальным возможностям выпускников.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+mj-lt"/>
            </a:endParaRP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r>
              <a:rPr lang="ru-RU" altLang="ru-RU" sz="2400" dirty="0" smtClean="0">
                <a:latin typeface="+mj-lt"/>
              </a:rPr>
              <a:t>Подняться в рейтинге на уровень  школ района .</a:t>
            </a: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endParaRPr lang="ru-RU" altLang="ru-RU" sz="2400" dirty="0" smtClean="0">
              <a:latin typeface="+mj-lt"/>
            </a:endParaRP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+mj-lt"/>
              </a:rPr>
              <a:t>совершенствование профессиональной компетентности педагогических работников</a:t>
            </a:r>
            <a:r>
              <a:rPr lang="ru-RU" altLang="ru-RU" sz="2800" dirty="0" smtClean="0">
                <a:solidFill>
                  <a:prstClr val="black"/>
                </a:solidFill>
                <a:latin typeface="+mj-lt"/>
              </a:rPr>
              <a:t>.</a:t>
            </a:r>
            <a:r>
              <a:rPr lang="ru-RU" altLang="ru-RU" sz="2800" dirty="0" smtClean="0">
                <a:latin typeface="+mj-lt"/>
              </a:rPr>
              <a:t/>
            </a:r>
            <a:br>
              <a:rPr lang="ru-RU" altLang="ru-RU" sz="2800" dirty="0" smtClean="0">
                <a:latin typeface="+mj-lt"/>
              </a:rPr>
            </a:br>
            <a:endParaRPr lang="ru-RU" altLang="ru-RU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476250"/>
            <a:ext cx="7775575" cy="58324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3200" b="1" smtClean="0">
                <a:solidFill>
                  <a:srgbClr val="002060"/>
                </a:solidFill>
              </a:rPr>
              <a:t>Основные направления деятельности директора и заместителя директора по учебно-воспитательной работе по подготовке к сдаче  государственного экзамена.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7" name="Group 33"/>
          <p:cNvGraphicFramePr>
            <a:graphicFrameLocks noGrp="1"/>
          </p:cNvGraphicFramePr>
          <p:nvPr/>
        </p:nvGraphicFramePr>
        <p:xfrm>
          <a:off x="76200" y="188913"/>
          <a:ext cx="8991600" cy="6553200"/>
        </p:xfrm>
        <a:graphic>
          <a:graphicData uri="http://schemas.openxmlformats.org/drawingml/2006/table">
            <a:tbl>
              <a:tblPr/>
              <a:tblGrid>
                <a:gridCol w="2911624"/>
                <a:gridCol w="1958826"/>
                <a:gridCol w="2697480"/>
                <a:gridCol w="1423670"/>
              </a:tblGrid>
              <a:tr h="9085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Цель деятельности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Мероприятия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8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1. Изучение нормативно-правовой базы проведения ГИА и ЕГЭ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Совместное обсуждение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Заседания МО, совещания при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зам. директора, заседания педсовета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18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2. Знакомство педагогического коллектива, учащихся и их родителей с требованиями  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и особенностями проведения ГИА И ЕГЭ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Устные сообщения зам. директора школы по УВР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Совещания, классные часы, родительские собрания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3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3. Модификация существующих образовательных программ с учетом требований ГИА и ЕГЭ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Коррекция программ с учетом требований  ГИА и ЕГЭ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Заседания МО, посвященные обсуждению изменений в программах 5-11-х классов,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индивидуаль­ные консультации учителей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Руководители МО,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6" name="Group 28"/>
          <p:cNvGraphicFramePr>
            <a:graphicFrameLocks noGrp="1"/>
          </p:cNvGraphicFramePr>
          <p:nvPr>
            <p:ph idx="4294967295"/>
          </p:nvPr>
        </p:nvGraphicFramePr>
        <p:xfrm>
          <a:off x="0" y="152400"/>
          <a:ext cx="9144000" cy="6613908"/>
        </p:xfrm>
        <a:graphic>
          <a:graphicData uri="http://schemas.openxmlformats.org/drawingml/2006/table">
            <a:tbl>
              <a:tblPr/>
              <a:tblGrid>
                <a:gridCol w="2627784"/>
                <a:gridCol w="2249017"/>
                <a:gridCol w="2514599"/>
                <a:gridCol w="1752600"/>
              </a:tblGrid>
              <a:tr h="179813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4. Разработка системы психологической подготовки учителей, учащихся и их родителей к сдаче ЕГЭ и ГИА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Разработка документации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по психологической адаптации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Выступления на заседаниях педсовета, родительских собраниях, производственных совещаниях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3972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39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195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5. Разработка учебных модулей по развитию универсальных мыслительных операций и ОУУН, значимых при сдаче ЕГЭ и ГИА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Развитие универсальных мыслительных операций в урочное время у учащихся 5-11-х классов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Коррекция тематического планирования, обсуждение внесенных коррективов на заседаниях ГМО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3813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38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учителя-предметники, руководители МО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38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34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6. Использование внеурочных и факультативных форм работы по предметам для компенсации расхождения действующего учебного плана и требований ГИА и ЕГЭ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Дополнение содержания образования, развитие ОУУН и мыслительных операций,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обучение работе с форматами ГИА И ЕГЭ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Коррекция тематического планирования работы факультативов, планов работы кружков, клубов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Учителя, руководители МО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1437" marR="91437" marT="45678" marB="4567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5" name="Group 33"/>
          <p:cNvGraphicFramePr>
            <a:graphicFrameLocks noGrp="1"/>
          </p:cNvGraphicFramePr>
          <p:nvPr/>
        </p:nvGraphicFramePr>
        <p:xfrm>
          <a:off x="152400" y="228600"/>
          <a:ext cx="8839200" cy="6553199"/>
        </p:xfrm>
        <a:graphic>
          <a:graphicData uri="http://schemas.openxmlformats.org/drawingml/2006/table">
            <a:tbl>
              <a:tblPr/>
              <a:tblGrid>
                <a:gridCol w="2438400"/>
                <a:gridCol w="2209800"/>
                <a:gridCol w="2590800"/>
                <a:gridCol w="1600200"/>
              </a:tblGrid>
              <a:tr h="15849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7. Отбор наиболее эффективных критериев оценивания знаний учащихся в соответствии с ЕГЭ и ГИА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Коррекция имеющихся критериев текущих ответов по всем параметрам учебной деятельности в соответствии с критериями ЕГЭ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Информирование учащихся по мере изменения критериев, обсуждение критериев на заседаниях ГМО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руководители МО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1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8. Разработка алгоритма управленческой деятельности заместителя директора по учебной работе по руководству процессом подготовки к ЕГЭ и ГИА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Проведение проблемно-ориентированного анализа с выделением проблемного поля, разработка циклограммы деятельности по подготовке к ГИА и ЕГЭ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Обсуждение основных направлений деятельности по подготовке учителей, учащихся и их родителей к сдаче ЕГЭ на совещаниях при директоре и зам. директора школы, утверждение циклограммы подготовки к ЕГЭ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715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9. Систематизация, накопление, анализ контрольно-измерительных материалов по различным предметам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Сравнение и анализ контрольно-измерительных материалов за последние три года. Создание банка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КИМов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Информирование коллектива. Консультации. Заседания ГМО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Руководители МО, учителя-предметники.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849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10. Составление тематического планирования в разделе «Результаты процесса обучения» с учетом подготовки к ГИА и ЕГЭ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Коррекция планирования. Новое скорректированное планирование. Консультации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Консультации по планированию. Сдача новых календарно-тематических планов, отражающих специфику подготовки к  ГИА И ЕГЭ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руководители МО,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85728"/>
            <a:ext cx="6554867" cy="10715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Советы Администрации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071563"/>
            <a:ext cx="8826500" cy="5429271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  - усовершенствовать  систему 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мониторинга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учащихся выпускных классов,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 -   разработать систему стимулов, позволяющих эффективно влиять на подготовку к  ЕГЭ в школе и обеспечивающих достижения поставленных целей;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  - осуществлять взаимодействие между семьёй и школой с целью организации совместных действий для решения успешности обучения и социализации личности.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Уделить особое внимание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работе с учащимися школы, с целью заблаговременного выбора ВУЗа и будущей профессии, а, следовательно, планомерной подготовки к ЕГЭ.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 Активно работать над повышением квалификации педагогических работников, самообразованием учителей. Обеспечить участие учителей в семинарах разного уровня, в мастер-классах и других методических мероприятиях  по обмену  опытом работы по подготовке к итоговой аттестации выпускников;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- Обеспечить участие старшеклассников в диагностических и тренировочных работах и других пробных испытаниях, проводимых как на базе ОУ, так и вне его; 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554867" cy="1524000"/>
          </a:xfrm>
        </p:spPr>
        <p:txBody>
          <a:bodyPr/>
          <a:lstStyle/>
          <a:p>
            <a:pPr algn="ctr"/>
            <a:r>
              <a:rPr lang="ru-RU" dirty="0" smtClean="0"/>
              <a:t>ЕГЭ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7979378"/>
              </p:ext>
            </p:extLst>
          </p:nvPr>
        </p:nvGraphicFramePr>
        <p:xfrm>
          <a:off x="357158" y="1785926"/>
          <a:ext cx="7855024" cy="40948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7512"/>
                <a:gridCol w="3927512"/>
              </a:tblGrid>
              <a:tr h="11346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выпускников 11 классов</a:t>
                      </a: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72831" marR="72831">
                    <a:solidFill>
                      <a:srgbClr val="92A200"/>
                    </a:solidFill>
                  </a:tcPr>
                </a:tc>
              </a:tr>
              <a:tr h="1222832">
                <a:tc>
                  <a:txBody>
                    <a:bodyPr/>
                    <a:lstStyle/>
                    <a:p>
                      <a:r>
                        <a:rPr lang="ru-RU" dirty="0" smtClean="0"/>
                        <a:t>ЕГЭ</a:t>
                      </a:r>
                      <a:r>
                        <a:rPr lang="ru-RU" baseline="0" dirty="0" smtClean="0"/>
                        <a:t> по русскому языку</a:t>
                      </a:r>
                    </a:p>
                    <a:p>
                      <a:r>
                        <a:rPr lang="ru-RU" baseline="0" dirty="0" smtClean="0"/>
                        <a:t>ЕГЭ по профильной математике</a:t>
                      </a:r>
                      <a:endParaRPr lang="ru-RU" dirty="0"/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72831" marR="72831"/>
                </a:tc>
              </a:tr>
              <a:tr h="1682986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</a:p>
                    <a:p>
                      <a:r>
                        <a:rPr lang="ru-RU" dirty="0" smtClean="0"/>
                        <a:t>Физика</a:t>
                      </a:r>
                    </a:p>
                    <a:p>
                      <a:r>
                        <a:rPr lang="ru-RU" dirty="0" smtClean="0"/>
                        <a:t>История</a:t>
                      </a:r>
                    </a:p>
                    <a:p>
                      <a:r>
                        <a:rPr lang="ru-RU" dirty="0" smtClean="0"/>
                        <a:t>Обществознание</a:t>
                      </a:r>
                    </a:p>
                    <a:p>
                      <a:r>
                        <a:rPr lang="ru-RU" dirty="0" smtClean="0"/>
                        <a:t>Химия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3</a:t>
                      </a:r>
                    </a:p>
                    <a:p>
                      <a:r>
                        <a:rPr lang="ru-RU" dirty="0" smtClean="0"/>
                        <a:t>3</a:t>
                      </a:r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72831" marR="728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975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286124"/>
            <a:ext cx="6554867" cy="2214578"/>
          </a:xfrm>
        </p:spPr>
        <p:txBody>
          <a:bodyPr/>
          <a:lstStyle/>
          <a:p>
            <a:pPr algn="ctr"/>
            <a:r>
              <a:rPr lang="ru-RU" dirty="0" smtClean="0"/>
              <a:t>Со стороны выпускников -нет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НАРУШЕНИЯ ПРОЦЕДУРЫ ЕГЭ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7783016" cy="168115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Результаты ЕГЭ</a:t>
            </a:r>
          </a:p>
          <a:p>
            <a:pPr marL="0" indent="0" algn="ctr">
              <a:buNone/>
            </a:pPr>
            <a:endParaRPr lang="ru-RU" sz="4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714487"/>
          <a:ext cx="6096000" cy="500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777984"/>
                <a:gridCol w="2032000"/>
              </a:tblGrid>
              <a:tr h="951682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по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r>
                        <a:rPr lang="ru-RU" baseline="0" dirty="0" smtClean="0"/>
                        <a:t> балл по району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33(36)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</a:tr>
              <a:tr h="506988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99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41620" y="571480"/>
            <a:ext cx="6554867" cy="128588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rgbClr val="002060"/>
                </a:solidFill>
              </a:rPr>
              <a:t>Проведенная работа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43050"/>
            <a:ext cx="8642350" cy="488157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  Школа обеспечила выполнение Закона РФ “Об образовании” в части исполнения государственной политики в сфере образования, защиты прав участников образовательного процесса при организации и проведении государственной (итоговой) аттестации.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 Все выпускники 9 и  11 классов  получили аттестат об основном среднем (полном) общем образовании.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- </a:t>
            </a:r>
            <a:r>
              <a:rPr lang="ru-RU" dirty="0" smtClean="0"/>
              <a:t>- </a:t>
            </a:r>
            <a:r>
              <a:rPr lang="ru-RU" dirty="0" smtClean="0"/>
              <a:t>обращение родителей по вопросам нарушений в подготовке и проведении итоговой государственной аттестации выпускников в школу не поступали.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214313"/>
            <a:ext cx="7745412" cy="911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Для успешной сдачи ГИА  в школе созданы   условия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3276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нормативные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(наличие локальных актов, регламентирующих деятельность учреждения);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(стабильный состав педагогического коллектива, способных к творческой деятельности)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управленческие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(организованная структура управления, демократичный характер управления);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мотивационные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(понимание большинством педагогов необходимости системной модернизации образования, стремление  к развитию, положительный эмоциональный климат в коллективе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,);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информационно-методические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 возможность систематического повышения квалификации, наличие методических и предметных материалов, выход в Интернет);</a:t>
            </a:r>
          </a:p>
          <a:p>
            <a:pPr eaLnBrk="1" hangingPunct="1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(наличие компьютеров, оргтехники, библиотечный фонд)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ru-RU" sz="1800" dirty="0" smtClean="0"/>
              <a:t> </a:t>
            </a:r>
            <a:endParaRPr lang="ru-RU" altLang="ru-RU" sz="1800" dirty="0" smtClean="0"/>
          </a:p>
          <a:p>
            <a:pPr eaLnBrk="1" hangingPunct="1"/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3400" y="428604"/>
            <a:ext cx="6554867" cy="12858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</a:rPr>
              <a:t>Проблемы, выявленные в ходе проведения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ЕГЭ 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2020 году</a:t>
            </a:r>
            <a:endParaRPr lang="ru-RU" alt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000240"/>
            <a:ext cx="6554867" cy="414340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Нестабильные результаты ( средний балл из года в год - либо ухудшаются, либо улучшаются)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Средний балл школы  ниже среднего  балла  по </a:t>
            </a:r>
            <a:r>
              <a:rPr lang="ru-RU" dirty="0" smtClean="0"/>
              <a:t>району по некоторым предметам.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Слабая системная работы со средними, слабыми и сильными учащимися по развитию их интеллектуальных способностей;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ru-RU" sz="3300" b="1" i="1" dirty="0" smtClean="0"/>
              <a:t> </a:t>
            </a:r>
            <a:r>
              <a:rPr lang="ru-RU" altLang="ru-RU" sz="4100" b="1" i="1" dirty="0" smtClean="0">
                <a:solidFill>
                  <a:srgbClr val="002060"/>
                </a:solidFill>
              </a:rPr>
              <a:t>Субъективные проблемы:</a:t>
            </a:r>
            <a:r>
              <a:rPr lang="ru-RU" altLang="ru-RU" sz="4100" dirty="0" smtClean="0"/>
              <a:t/>
            </a:r>
            <a:br>
              <a:rPr lang="ru-RU" altLang="ru-RU" sz="4100" dirty="0" smtClean="0"/>
            </a:br>
            <a:endParaRPr lang="ru-RU" altLang="ru-RU" sz="3700" dirty="0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2450" y="1371600"/>
            <a:ext cx="8591550" cy="5297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600" smtClean="0"/>
              <a:t>-</a:t>
            </a:r>
            <a:r>
              <a:rPr lang="ru-RU" altLang="ru-RU" sz="2600" smtClean="0"/>
              <a:t> </a:t>
            </a:r>
            <a:r>
              <a:rPr lang="ru-RU" altLang="ru-RU" sz="2800" smtClean="0"/>
              <a:t>недостаточная развитость у учащихся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универсальных мыслительных операций;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smtClean="0"/>
              <a:t>-</a:t>
            </a:r>
            <a:r>
              <a:rPr lang="ru-RU" altLang="ru-RU" sz="2800" smtClean="0"/>
              <a:t> недостаточное развитие  у учащихся умений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строго следовать инструкциям к заданиям;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800" smtClean="0"/>
              <a:t>-</a:t>
            </a:r>
            <a:r>
              <a:rPr lang="ru-RU" altLang="ru-RU" sz="2800" smtClean="0"/>
              <a:t> недостаточная психологическая подготовка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учителей, учащихся и их родителей (законных представителей) к сдаче  ГИА и ЕГЭ.</a:t>
            </a:r>
            <a:r>
              <a:rPr lang="en-US" altLang="ru-RU" sz="2800" smtClean="0"/>
              <a:t> </a:t>
            </a:r>
            <a:r>
              <a:rPr lang="en-US" altLang="ru-RU" sz="2600" smtClean="0"/>
              <a:t/>
            </a:r>
            <a:br>
              <a:rPr lang="en-US" altLang="ru-RU" sz="2600" smtClean="0"/>
            </a:br>
            <a:endParaRPr lang="ru-RU" altLang="ru-RU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00042"/>
            <a:ext cx="6554867" cy="57150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 </a:t>
            </a:r>
            <a:r>
              <a:rPr lang="ru-RU" b="1" dirty="0" smtClean="0">
                <a:solidFill>
                  <a:srgbClr val="002060"/>
                </a:solidFill>
              </a:rPr>
              <a:t>Причины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28688"/>
            <a:ext cx="8755062" cy="550070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dirty="0" smtClean="0"/>
              <a:t>недостаточный уровень работы по индивидуализации и дифференциации обучения обучающихся;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3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dirty="0" smtClean="0"/>
              <a:t>низкий </a:t>
            </a:r>
            <a:r>
              <a:rPr lang="ru-RU" sz="3400" dirty="0" smtClean="0"/>
              <a:t>уровень мотивации  к  получению  знаний у некоторых обучающихся;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dirty="0" smtClean="0"/>
              <a:t>пропуски обучающимися  учебных занятий как по уважительной , так и  неуважительной причине;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dirty="0" smtClean="0"/>
              <a:t>слабый контингент  обучающихся;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dirty="0" smtClean="0"/>
              <a:t>отсутствие у некоторых обучающихся самостоятельной подготовки дома;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400" dirty="0" smtClean="0"/>
              <a:t>недостаточный контроль со стороны родителей;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818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Сектор</vt:lpstr>
      <vt:lpstr>Слайд 1</vt:lpstr>
      <vt:lpstr>ЕГЭ</vt:lpstr>
      <vt:lpstr>Со стороны выпускников -нет</vt:lpstr>
      <vt:lpstr>Слайд 4</vt:lpstr>
      <vt:lpstr>Проведенная работа </vt:lpstr>
      <vt:lpstr>Для успешной сдачи ГИА  в школе созданы   условия:</vt:lpstr>
      <vt:lpstr>Проблемы, выявленные в ходе проведения ЕГЭ  в 2020 году</vt:lpstr>
      <vt:lpstr> Субъективные проблемы: </vt:lpstr>
      <vt:lpstr> Причины </vt:lpstr>
      <vt:lpstr>  </vt:lpstr>
      <vt:lpstr>Основные направления деятельности директора и заместителя директора по учебно-воспитательной работе по подготовке к сдаче  государственного экзамена.</vt:lpstr>
      <vt:lpstr>Слайд 12</vt:lpstr>
      <vt:lpstr>Слайд 13</vt:lpstr>
      <vt:lpstr>Слайд 14</vt:lpstr>
      <vt:lpstr>Советы Администрации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</dc:title>
  <dc:creator>Ирина Владимировна</dc:creator>
  <cp:lastModifiedBy>Sky3</cp:lastModifiedBy>
  <cp:revision>19</cp:revision>
  <dcterms:created xsi:type="dcterms:W3CDTF">2016-08-15T12:53:00Z</dcterms:created>
  <dcterms:modified xsi:type="dcterms:W3CDTF">2021-02-25T09:30:54Z</dcterms:modified>
</cp:coreProperties>
</file>